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9" r:id="rId3"/>
    <p:sldId id="259" r:id="rId4"/>
    <p:sldId id="414" r:id="rId5"/>
    <p:sldId id="415" r:id="rId6"/>
    <p:sldId id="416" r:id="rId7"/>
    <p:sldId id="418" r:id="rId8"/>
    <p:sldId id="260" r:id="rId9"/>
    <p:sldId id="262" r:id="rId10"/>
    <p:sldId id="373" r:id="rId11"/>
    <p:sldId id="408" r:id="rId12"/>
    <p:sldId id="410" r:id="rId13"/>
    <p:sldId id="370" r:id="rId14"/>
    <p:sldId id="372" r:id="rId15"/>
    <p:sldId id="411" r:id="rId16"/>
    <p:sldId id="374" r:id="rId17"/>
    <p:sldId id="375" r:id="rId18"/>
    <p:sldId id="396" r:id="rId19"/>
    <p:sldId id="397" r:id="rId20"/>
    <p:sldId id="398" r:id="rId21"/>
    <p:sldId id="399" r:id="rId22"/>
    <p:sldId id="401" r:id="rId23"/>
    <p:sldId id="378" r:id="rId24"/>
    <p:sldId id="382" r:id="rId25"/>
    <p:sldId id="285" r:id="rId26"/>
    <p:sldId id="380" r:id="rId27"/>
    <p:sldId id="402" r:id="rId28"/>
    <p:sldId id="412" r:id="rId29"/>
    <p:sldId id="384" r:id="rId30"/>
    <p:sldId id="349" r:id="rId31"/>
    <p:sldId id="314" r:id="rId32"/>
    <p:sldId id="361" r:id="rId33"/>
    <p:sldId id="343" r:id="rId34"/>
    <p:sldId id="386" r:id="rId35"/>
    <p:sldId id="385" r:id="rId36"/>
    <p:sldId id="368" r:id="rId37"/>
    <p:sldId id="318" r:id="rId38"/>
    <p:sldId id="387" r:id="rId39"/>
    <p:sldId id="367" r:id="rId40"/>
    <p:sldId id="296" r:id="rId41"/>
    <p:sldId id="409" r:id="rId42"/>
    <p:sldId id="390" r:id="rId43"/>
    <p:sldId id="300" r:id="rId44"/>
    <p:sldId id="391" r:id="rId45"/>
    <p:sldId id="392" r:id="rId46"/>
    <p:sldId id="393" r:id="rId47"/>
    <p:sldId id="394" r:id="rId48"/>
    <p:sldId id="39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7F7"/>
    <a:srgbClr val="D9F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5526" autoAdjust="0"/>
  </p:normalViewPr>
  <p:slideViewPr>
    <p:cSldViewPr snapToGrid="0">
      <p:cViewPr>
        <p:scale>
          <a:sx n="75" d="100"/>
          <a:sy n="75" d="100"/>
        </p:scale>
        <p:origin x="-46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HP-NPC\Desktop\UNDRR_Disaster%20resilience%20scorecard%20for%20cities_Detailed_Excel%20tool_English_editedOct212019.xlsm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619294254884806"/>
          <c:y val="6.3937706368269662E-2"/>
          <c:w val="0.78171035287255763"/>
          <c:h val="0.85273163255593543"/>
        </c:manualLayout>
      </c:layout>
      <c:radarChart>
        <c:radarStyle val="filled"/>
        <c:varyColors val="0"/>
        <c:ser>
          <c:idx val="1"/>
          <c:order val="0"/>
          <c:spPr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c:spPr>
          <c:cat>
            <c:strRef>
              <c:f>Results!$F$228:$F$237</c:f>
              <c:strCache>
                <c:ptCount val="10"/>
                <c:pt idx="0">
                  <c:v>E1</c:v>
                </c:pt>
                <c:pt idx="1">
                  <c:v>E2</c:v>
                </c:pt>
                <c:pt idx="2">
                  <c:v>E3</c:v>
                </c:pt>
                <c:pt idx="3">
                  <c:v>E4</c:v>
                </c:pt>
                <c:pt idx="4">
                  <c:v>E5</c:v>
                </c:pt>
                <c:pt idx="5">
                  <c:v>E6</c:v>
                </c:pt>
                <c:pt idx="6">
                  <c:v>E7</c:v>
                </c:pt>
                <c:pt idx="7">
                  <c:v>E8</c:v>
                </c:pt>
                <c:pt idx="8">
                  <c:v>E9</c:v>
                </c:pt>
                <c:pt idx="9">
                  <c:v>E10</c:v>
                </c:pt>
              </c:strCache>
            </c:strRef>
          </c:cat>
          <c:val>
            <c:numRef>
              <c:f>Results!$H$228:$H$237</c:f>
              <c:numCache>
                <c:formatCode>General</c:formatCode>
                <c:ptCount val="10"/>
                <c:pt idx="0">
                  <c:v>45</c:v>
                </c:pt>
                <c:pt idx="1">
                  <c:v>30</c:v>
                </c:pt>
                <c:pt idx="2">
                  <c:v>50</c:v>
                </c:pt>
                <c:pt idx="3">
                  <c:v>50</c:v>
                </c:pt>
                <c:pt idx="4">
                  <c:v>30</c:v>
                </c:pt>
                <c:pt idx="5">
                  <c:v>65</c:v>
                </c:pt>
                <c:pt idx="6">
                  <c:v>50</c:v>
                </c:pt>
                <c:pt idx="7">
                  <c:v>160</c:v>
                </c:pt>
                <c:pt idx="8">
                  <c:v>85</c:v>
                </c:pt>
                <c:pt idx="9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20-4829-AF12-CAF39D3E17DB}"/>
            </c:ext>
          </c:extLst>
        </c:ser>
        <c:ser>
          <c:idx val="0"/>
          <c:order val="1"/>
          <c:spPr>
            <a:solidFill>
              <a:srgbClr val="9B3C95"/>
            </a:solidFill>
            <a:ln w="38100">
              <a:solidFill>
                <a:srgbClr val="9B3C95"/>
              </a:solidFill>
            </a:ln>
          </c:spPr>
          <c:cat>
            <c:strRef>
              <c:f>Results!$F$228:$F$237</c:f>
              <c:strCache>
                <c:ptCount val="10"/>
                <c:pt idx="0">
                  <c:v>E1</c:v>
                </c:pt>
                <c:pt idx="1">
                  <c:v>E2</c:v>
                </c:pt>
                <c:pt idx="2">
                  <c:v>E3</c:v>
                </c:pt>
                <c:pt idx="3">
                  <c:v>E4</c:v>
                </c:pt>
                <c:pt idx="4">
                  <c:v>E5</c:v>
                </c:pt>
                <c:pt idx="5">
                  <c:v>E6</c:v>
                </c:pt>
                <c:pt idx="6">
                  <c:v>E7</c:v>
                </c:pt>
                <c:pt idx="7">
                  <c:v>E8</c:v>
                </c:pt>
                <c:pt idx="8">
                  <c:v>E9</c:v>
                </c:pt>
                <c:pt idx="9">
                  <c:v>E10</c:v>
                </c:pt>
              </c:strCache>
            </c:strRef>
          </c:cat>
          <c:val>
            <c:numRef>
              <c:f>Results!$G$228:$G$237</c:f>
              <c:numCache>
                <c:formatCode>General</c:formatCode>
                <c:ptCount val="10"/>
                <c:pt idx="0">
                  <c:v>32</c:v>
                </c:pt>
                <c:pt idx="1">
                  <c:v>26</c:v>
                </c:pt>
                <c:pt idx="2">
                  <c:v>22</c:v>
                </c:pt>
                <c:pt idx="3">
                  <c:v>27</c:v>
                </c:pt>
                <c:pt idx="4">
                  <c:v>12</c:v>
                </c:pt>
                <c:pt idx="5">
                  <c:v>24</c:v>
                </c:pt>
                <c:pt idx="6">
                  <c:v>16</c:v>
                </c:pt>
                <c:pt idx="7">
                  <c:v>52</c:v>
                </c:pt>
                <c:pt idx="8">
                  <c:v>48</c:v>
                </c:pt>
                <c:pt idx="9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20-4829-AF12-CAF39D3E17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062080"/>
        <c:axId val="200063616"/>
      </c:radarChart>
      <c:catAx>
        <c:axId val="200062080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2B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00063616"/>
        <c:crosses val="autoZero"/>
        <c:auto val="1"/>
        <c:lblAlgn val="ctr"/>
        <c:lblOffset val="100"/>
        <c:noMultiLvlLbl val="0"/>
      </c:catAx>
      <c:valAx>
        <c:axId val="20006361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cross"/>
        <c:minorTickMark val="none"/>
        <c:tickLblPos val="nextTo"/>
        <c:spPr>
          <a:ln>
            <a:solidFill>
              <a:srgbClr val="002B50"/>
            </a:solidFill>
          </a:ln>
        </c:spPr>
        <c:txPr>
          <a:bodyPr/>
          <a:lstStyle/>
          <a:p>
            <a:pPr>
              <a:defRPr sz="1200">
                <a:solidFill>
                  <a:srgbClr val="002B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0006208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0CEEA6-CE10-4D41-8442-63D20EDAB2F0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4F8037-FD8B-41F2-909D-53B17EDC0746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latin typeface="Nikosh" pitchFamily="2" charset="0"/>
              <a:cs typeface="Nikosh" pitchFamily="2" charset="0"/>
            </a:rPr>
            <a:t>ফিজিক্যাল</a:t>
          </a:r>
          <a:r>
            <a:rPr lang="en-US" sz="2000" b="1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2000" b="1" dirty="0" err="1" smtClean="0">
              <a:latin typeface="Nikosh" pitchFamily="2" charset="0"/>
              <a:cs typeface="Nikosh" pitchFamily="2" charset="0"/>
            </a:rPr>
            <a:t>ফিচার</a:t>
          </a:r>
          <a:r>
            <a:rPr lang="en-US" sz="2000" b="1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2000" b="1" dirty="0" err="1" smtClean="0">
              <a:latin typeface="Nikosh" pitchFamily="2" charset="0"/>
              <a:cs typeface="Nikosh" pitchFamily="2" charset="0"/>
            </a:rPr>
            <a:t>জরিপ</a:t>
          </a:r>
          <a:r>
            <a:rPr lang="en-US" sz="2000" b="1" dirty="0" smtClean="0">
              <a:latin typeface="Nikosh" pitchFamily="2" charset="0"/>
              <a:cs typeface="Nikosh" pitchFamily="2" charset="0"/>
            </a:rPr>
            <a:t> </a:t>
          </a:r>
          <a:endParaRPr lang="en-US" sz="2000" b="1" dirty="0">
            <a:solidFill>
              <a:schemeClr val="tx1"/>
            </a:solidFill>
            <a:latin typeface="Nikosh" pitchFamily="2" charset="0"/>
            <a:cs typeface="Nikosh" pitchFamily="2" charset="0"/>
          </a:endParaRPr>
        </a:p>
      </dgm:t>
    </dgm:pt>
    <dgm:pt modelId="{31A4EE92-E8ED-452E-8A90-AF428C7F2DD7}" type="parTrans" cxnId="{05C7D274-2313-49A9-8C4C-E8E47B2AD889}">
      <dgm:prSet/>
      <dgm:spPr/>
      <dgm:t>
        <a:bodyPr/>
        <a:lstStyle/>
        <a:p>
          <a:endParaRPr lang="en-US"/>
        </a:p>
      </dgm:t>
    </dgm:pt>
    <dgm:pt modelId="{91B7DBC1-E2D9-4897-9720-CB5E98DD94DA}" type="sibTrans" cxnId="{05C7D274-2313-49A9-8C4C-E8E47B2AD889}">
      <dgm:prSet/>
      <dgm:spPr/>
      <dgm:t>
        <a:bodyPr/>
        <a:lstStyle/>
        <a:p>
          <a:endParaRPr lang="en-US"/>
        </a:p>
      </dgm:t>
    </dgm:pt>
    <dgm:pt modelId="{E5439AAA-0808-4226-91EA-6A0F7FA6216D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latin typeface="Nikosh" pitchFamily="2" charset="0"/>
              <a:cs typeface="Nikosh" pitchFamily="2" charset="0"/>
            </a:rPr>
            <a:t>আর্থ-সামাজিক</a:t>
          </a:r>
          <a:r>
            <a:rPr lang="en-US" sz="2000" b="1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2000" b="1" dirty="0" err="1" smtClean="0">
              <a:latin typeface="Nikosh" pitchFamily="2" charset="0"/>
              <a:cs typeface="Nikosh" pitchFamily="2" charset="0"/>
            </a:rPr>
            <a:t>জরিপ</a:t>
          </a:r>
          <a:endParaRPr lang="en-US" sz="2000" b="1" dirty="0">
            <a:latin typeface="Nikosh" pitchFamily="2" charset="0"/>
            <a:cs typeface="Nikosh" pitchFamily="2" charset="0"/>
          </a:endParaRPr>
        </a:p>
      </dgm:t>
    </dgm:pt>
    <dgm:pt modelId="{10C9D96C-85B8-4CC8-8343-68498274D07D}" type="parTrans" cxnId="{F3F4A5C6-97DA-4287-878F-75B60228BFF6}">
      <dgm:prSet/>
      <dgm:spPr/>
      <dgm:t>
        <a:bodyPr/>
        <a:lstStyle/>
        <a:p>
          <a:endParaRPr lang="en-US"/>
        </a:p>
      </dgm:t>
    </dgm:pt>
    <dgm:pt modelId="{646882B0-C698-40E9-BF9D-E8C115779E81}" type="sibTrans" cxnId="{F3F4A5C6-97DA-4287-878F-75B60228BFF6}">
      <dgm:prSet/>
      <dgm:spPr/>
      <dgm:t>
        <a:bodyPr/>
        <a:lstStyle/>
        <a:p>
          <a:endParaRPr lang="en-US"/>
        </a:p>
      </dgm:t>
    </dgm:pt>
    <dgm:pt modelId="{26239CEE-1B3E-4C8E-9A37-0B0DB22E2F4C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latin typeface="Nikosh" pitchFamily="2" charset="0"/>
              <a:cs typeface="Nikosh" pitchFamily="2" charset="0"/>
            </a:rPr>
            <a:t>পরিবহন</a:t>
          </a:r>
          <a:r>
            <a:rPr lang="en-US" sz="2000" b="1" dirty="0" smtClean="0">
              <a:latin typeface="Nikosh" pitchFamily="2" charset="0"/>
              <a:cs typeface="Nikosh" pitchFamily="2" charset="0"/>
            </a:rPr>
            <a:t> ও </a:t>
          </a:r>
          <a:r>
            <a:rPr lang="en-US" sz="2000" b="1" dirty="0" err="1" smtClean="0">
              <a:latin typeface="Nikosh" pitchFamily="2" charset="0"/>
              <a:cs typeface="Nikosh" pitchFamily="2" charset="0"/>
            </a:rPr>
            <a:t>যাতায়াত</a:t>
          </a:r>
          <a:r>
            <a:rPr lang="en-US" sz="2000" b="1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2000" b="1" dirty="0" err="1" smtClean="0">
              <a:latin typeface="Nikosh" pitchFamily="2" charset="0"/>
              <a:cs typeface="Nikosh" pitchFamily="2" charset="0"/>
            </a:rPr>
            <a:t>জরিপ</a:t>
          </a:r>
          <a:endParaRPr lang="en-US" sz="2000" b="1" dirty="0">
            <a:latin typeface="Nikosh" pitchFamily="2" charset="0"/>
            <a:cs typeface="Nikosh" pitchFamily="2" charset="0"/>
          </a:endParaRPr>
        </a:p>
      </dgm:t>
    </dgm:pt>
    <dgm:pt modelId="{8640589B-CC8E-4AF3-A896-736A6B92B025}" type="parTrans" cxnId="{4036C25E-AB46-4C6D-B45B-C9A4314FAE61}">
      <dgm:prSet/>
      <dgm:spPr/>
      <dgm:t>
        <a:bodyPr/>
        <a:lstStyle/>
        <a:p>
          <a:endParaRPr lang="en-US"/>
        </a:p>
      </dgm:t>
    </dgm:pt>
    <dgm:pt modelId="{8601D478-544E-4F3A-8C73-4646E39EE356}" type="sibTrans" cxnId="{4036C25E-AB46-4C6D-B45B-C9A4314FAE61}">
      <dgm:prSet/>
      <dgm:spPr/>
      <dgm:t>
        <a:bodyPr/>
        <a:lstStyle/>
        <a:p>
          <a:endParaRPr lang="en-US"/>
        </a:p>
      </dgm:t>
    </dgm:pt>
    <dgm:pt modelId="{657CE979-B89C-4C4A-AB15-9077CB7A7BC0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>
              <a:latin typeface="Nikosh" pitchFamily="2" charset="0"/>
              <a:cs typeface="Nikosh" pitchFamily="2" charset="0"/>
            </a:rPr>
            <a:t>জিওলজিক্যাল</a:t>
          </a:r>
          <a:r>
            <a:rPr lang="en-US" sz="2000" b="1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2000" b="1" dirty="0" err="1" smtClean="0">
              <a:latin typeface="Nikosh" pitchFamily="2" charset="0"/>
              <a:cs typeface="Nikosh" pitchFamily="2" charset="0"/>
            </a:rPr>
            <a:t>জরিপ</a:t>
          </a:r>
          <a:endParaRPr lang="en-US" sz="2000" b="1" dirty="0">
            <a:latin typeface="Nikosh" pitchFamily="2" charset="0"/>
            <a:cs typeface="Nikosh" pitchFamily="2" charset="0"/>
          </a:endParaRPr>
        </a:p>
      </dgm:t>
    </dgm:pt>
    <dgm:pt modelId="{AC7F305F-5A75-444C-932D-7DF8E2DCEA5F}" type="parTrans" cxnId="{E4F093F8-C8F7-4BFE-8E0F-154FD32B3BD4}">
      <dgm:prSet/>
      <dgm:spPr/>
      <dgm:t>
        <a:bodyPr/>
        <a:lstStyle/>
        <a:p>
          <a:endParaRPr lang="en-US"/>
        </a:p>
      </dgm:t>
    </dgm:pt>
    <dgm:pt modelId="{18EEB17F-4321-4C9C-9468-630CE98D4933}" type="sibTrans" cxnId="{E4F093F8-C8F7-4BFE-8E0F-154FD32B3BD4}">
      <dgm:prSet/>
      <dgm:spPr/>
      <dgm:t>
        <a:bodyPr/>
        <a:lstStyle/>
        <a:p>
          <a:endParaRPr lang="en-US"/>
        </a:p>
      </dgm:t>
    </dgm:pt>
    <dgm:pt modelId="{51E39A5A-EF2C-4EB5-AB50-48B4CB21C385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IN" sz="2000" b="1" dirty="0" smtClean="0">
              <a:latin typeface="Nikosh" pitchFamily="2" charset="0"/>
              <a:cs typeface="Nikosh" pitchFamily="2" charset="0"/>
            </a:rPr>
            <a:t>উদ্ভিদ ও প্রাণীকুল </a:t>
          </a:r>
        </a:p>
        <a:p>
          <a:r>
            <a:rPr lang="bn-IN" sz="2000" b="1" dirty="0" smtClean="0">
              <a:latin typeface="Nikosh" pitchFamily="2" charset="0"/>
              <a:cs typeface="Nikosh" pitchFamily="2" charset="0"/>
            </a:rPr>
            <a:t>জরিপ  </a:t>
          </a:r>
          <a:endParaRPr lang="en-US" sz="2000" b="1" dirty="0">
            <a:latin typeface="Nikosh" pitchFamily="2" charset="0"/>
            <a:cs typeface="Nikosh" pitchFamily="2" charset="0"/>
          </a:endParaRPr>
        </a:p>
      </dgm:t>
    </dgm:pt>
    <dgm:pt modelId="{D2FE25E1-EA5F-484A-BF82-5BA344AC5B68}" type="sibTrans" cxnId="{D0CFA755-57C3-46C1-A0A7-F0578D75CE03}">
      <dgm:prSet/>
      <dgm:spPr/>
      <dgm:t>
        <a:bodyPr/>
        <a:lstStyle/>
        <a:p>
          <a:endParaRPr lang="en-US"/>
        </a:p>
      </dgm:t>
    </dgm:pt>
    <dgm:pt modelId="{00D15515-0A72-4ED3-981F-E2217D12A08B}" type="parTrans" cxnId="{D0CFA755-57C3-46C1-A0A7-F0578D75CE03}">
      <dgm:prSet/>
      <dgm:spPr/>
      <dgm:t>
        <a:bodyPr/>
        <a:lstStyle/>
        <a:p>
          <a:endParaRPr lang="en-US"/>
        </a:p>
      </dgm:t>
    </dgm:pt>
    <dgm:pt modelId="{1E9DBB51-3A8D-4DFB-B2E7-4B2A6474430D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 err="1" smtClean="0">
              <a:latin typeface="Nikosh" pitchFamily="2" charset="0"/>
              <a:cs typeface="Nikosh" pitchFamily="2" charset="0"/>
            </a:rPr>
            <a:t>হা</a:t>
          </a:r>
          <a:r>
            <a:rPr lang="as-IN" sz="1800" b="1" dirty="0" smtClean="0">
              <a:latin typeface="Nikosh" pitchFamily="2" charset="0"/>
              <a:cs typeface="Nikosh" pitchFamily="2" charset="0"/>
            </a:rPr>
            <a:t>ই</a:t>
          </a:r>
          <a:r>
            <a:rPr lang="en-US" sz="1800" b="1" dirty="0" err="1" smtClean="0">
              <a:latin typeface="Nikosh" pitchFamily="2" charset="0"/>
              <a:cs typeface="Nikosh" pitchFamily="2" charset="0"/>
            </a:rPr>
            <a:t>ড্রোলজিক্যাল</a:t>
          </a:r>
          <a:r>
            <a:rPr lang="en-US" sz="1800" b="1" dirty="0" smtClean="0">
              <a:latin typeface="Nikosh" pitchFamily="2" charset="0"/>
              <a:cs typeface="Nikosh" pitchFamily="2" charset="0"/>
            </a:rPr>
            <a:t>  </a:t>
          </a:r>
          <a:r>
            <a:rPr lang="bn-IN" sz="1800" b="1" dirty="0" smtClean="0">
              <a:latin typeface="Nikosh" pitchFamily="2" charset="0"/>
              <a:cs typeface="Nikosh" pitchFamily="2" charset="0"/>
            </a:rPr>
            <a:t> ও </a:t>
          </a:r>
          <a:r>
            <a:rPr lang="en-US" sz="1800" b="1" dirty="0" err="1" smtClean="0">
              <a:latin typeface="Nikosh" pitchFamily="2" charset="0"/>
              <a:cs typeface="Nikosh" pitchFamily="2" charset="0"/>
            </a:rPr>
            <a:t>হা</a:t>
          </a:r>
          <a:r>
            <a:rPr lang="as-IN" sz="1800" b="1" dirty="0" smtClean="0">
              <a:latin typeface="Nikosh" pitchFamily="2" charset="0"/>
              <a:cs typeface="Nikosh" pitchFamily="2" charset="0"/>
            </a:rPr>
            <a:t>ই</a:t>
          </a:r>
          <a:r>
            <a:rPr lang="en-US" sz="1800" b="1" dirty="0" err="1" smtClean="0">
              <a:latin typeface="Nikosh" pitchFamily="2" charset="0"/>
              <a:cs typeface="Nikosh" pitchFamily="2" charset="0"/>
            </a:rPr>
            <a:t>ড্রো</a:t>
          </a:r>
          <a:r>
            <a:rPr lang="en-US" sz="1800" b="1" dirty="0" smtClean="0">
              <a:latin typeface="Nikosh" pitchFamily="2" charset="0"/>
              <a:cs typeface="Nikosh" pitchFamily="2" charset="0"/>
            </a:rPr>
            <a:t>  </a:t>
          </a:r>
          <a:r>
            <a:rPr lang="bn-IN" sz="1800" b="1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1800" b="1" dirty="0" err="1" smtClean="0">
              <a:latin typeface="Nikosh" pitchFamily="2" charset="0"/>
              <a:cs typeface="Nikosh" pitchFamily="2" charset="0"/>
            </a:rPr>
            <a:t>জিওলজিক্যাল</a:t>
          </a:r>
          <a:r>
            <a:rPr lang="en-US" sz="1800" b="1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1800" b="1" dirty="0" err="1" smtClean="0">
              <a:latin typeface="Nikosh" pitchFamily="2" charset="0"/>
              <a:cs typeface="Nikosh" pitchFamily="2" charset="0"/>
            </a:rPr>
            <a:t>জরিপ</a:t>
          </a:r>
          <a:r>
            <a:rPr lang="en-US" sz="1800" dirty="0" smtClean="0"/>
            <a:t> </a:t>
          </a:r>
          <a:endParaRPr lang="en-US" sz="1800" b="1" dirty="0">
            <a:latin typeface="Nikosh" pitchFamily="2" charset="0"/>
            <a:cs typeface="Nikosh" pitchFamily="2" charset="0"/>
          </a:endParaRPr>
        </a:p>
      </dgm:t>
    </dgm:pt>
    <dgm:pt modelId="{9A237A1F-231D-429D-84BF-09A17FC5FFC1}" type="sibTrans" cxnId="{5C92223C-4908-448A-9FBB-ED7C8D120D75}">
      <dgm:prSet/>
      <dgm:spPr/>
      <dgm:t>
        <a:bodyPr/>
        <a:lstStyle/>
        <a:p>
          <a:endParaRPr lang="en-US"/>
        </a:p>
      </dgm:t>
    </dgm:pt>
    <dgm:pt modelId="{B204C6A9-0C99-40A5-8B9E-069E84CA8FE6}" type="parTrans" cxnId="{5C92223C-4908-448A-9FBB-ED7C8D120D75}">
      <dgm:prSet/>
      <dgm:spPr/>
      <dgm:t>
        <a:bodyPr/>
        <a:lstStyle/>
        <a:p>
          <a:endParaRPr lang="en-US"/>
        </a:p>
      </dgm:t>
    </dgm:pt>
    <dgm:pt modelId="{926597AB-A650-4BB4-91BD-549874ABC284}" type="pres">
      <dgm:prSet presAssocID="{DD0CEEA6-CE10-4D41-8442-63D20EDAB2F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20446B-12EA-4C1F-9FA5-82961CAD47A6}" type="pres">
      <dgm:prSet presAssocID="{764F8037-FD8B-41F2-909D-53B17EDC0746}" presName="node" presStyleLbl="node1" presStyleIdx="0" presStyleCnt="6" custScaleX="160535" custRadScaleRad="94848" custRadScaleInc="18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C5F51D-66FB-47A6-9989-B4928CE995FF}" type="pres">
      <dgm:prSet presAssocID="{764F8037-FD8B-41F2-909D-53B17EDC0746}" presName="spNode" presStyleCnt="0"/>
      <dgm:spPr/>
      <dgm:t>
        <a:bodyPr/>
        <a:lstStyle/>
        <a:p>
          <a:endParaRPr lang="en-US"/>
        </a:p>
      </dgm:t>
    </dgm:pt>
    <dgm:pt modelId="{50E02E9A-28A2-47A6-9841-3D26CED987B0}" type="pres">
      <dgm:prSet presAssocID="{91B7DBC1-E2D9-4897-9720-CB5E98DD94DA}" presName="sibTrans" presStyleLbl="sibTrans1D1" presStyleIdx="0" presStyleCnt="6"/>
      <dgm:spPr/>
      <dgm:t>
        <a:bodyPr/>
        <a:lstStyle/>
        <a:p>
          <a:endParaRPr lang="en-US"/>
        </a:p>
      </dgm:t>
    </dgm:pt>
    <dgm:pt modelId="{9E865FFF-35AE-44E3-A5A1-B95B0254EA15}" type="pres">
      <dgm:prSet presAssocID="{E5439AAA-0808-4226-91EA-6A0F7FA6216D}" presName="node" presStyleLbl="node1" presStyleIdx="1" presStyleCnt="6" custScaleX="126782" custScaleY="97412" custRadScaleRad="118528" custRadScaleInc="527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72D8DD-CE0D-4ACA-9BA3-145CCA9029D8}" type="pres">
      <dgm:prSet presAssocID="{E5439AAA-0808-4226-91EA-6A0F7FA6216D}" presName="spNode" presStyleCnt="0"/>
      <dgm:spPr/>
      <dgm:t>
        <a:bodyPr/>
        <a:lstStyle/>
        <a:p>
          <a:endParaRPr lang="en-US"/>
        </a:p>
      </dgm:t>
    </dgm:pt>
    <dgm:pt modelId="{67C6ACFB-A55F-468F-A424-B38FF49C8A48}" type="pres">
      <dgm:prSet presAssocID="{646882B0-C698-40E9-BF9D-E8C115779E81}" presName="sibTrans" presStyleLbl="sibTrans1D1" presStyleIdx="1" presStyleCnt="6"/>
      <dgm:spPr/>
      <dgm:t>
        <a:bodyPr/>
        <a:lstStyle/>
        <a:p>
          <a:endParaRPr lang="en-US"/>
        </a:p>
      </dgm:t>
    </dgm:pt>
    <dgm:pt modelId="{9E25A2FE-A7B0-440F-96E2-3105E9D5955B}" type="pres">
      <dgm:prSet presAssocID="{26239CEE-1B3E-4C8E-9A37-0B0DB22E2F4C}" presName="node" presStyleLbl="node1" presStyleIdx="2" presStyleCnt="6" custScaleX="109033" custScaleY="99752" custRadScaleRad="112299" custRadScaleInc="-421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28EB9D-71FC-4CB6-88C6-C3C7469827B6}" type="pres">
      <dgm:prSet presAssocID="{26239CEE-1B3E-4C8E-9A37-0B0DB22E2F4C}" presName="spNode" presStyleCnt="0"/>
      <dgm:spPr/>
      <dgm:t>
        <a:bodyPr/>
        <a:lstStyle/>
        <a:p>
          <a:endParaRPr lang="en-US"/>
        </a:p>
      </dgm:t>
    </dgm:pt>
    <dgm:pt modelId="{D38B6144-43E9-4FE3-9B58-C6C9DD10E6DA}" type="pres">
      <dgm:prSet presAssocID="{8601D478-544E-4F3A-8C73-4646E39EE356}" presName="sibTrans" presStyleLbl="sibTrans1D1" presStyleIdx="2" presStyleCnt="6"/>
      <dgm:spPr/>
      <dgm:t>
        <a:bodyPr/>
        <a:lstStyle/>
        <a:p>
          <a:endParaRPr lang="en-US"/>
        </a:p>
      </dgm:t>
    </dgm:pt>
    <dgm:pt modelId="{07EB6A8B-CF9C-4D05-9A05-C659776882E5}" type="pres">
      <dgm:prSet presAssocID="{657CE979-B89C-4C4A-AB15-9077CB7A7BC0}" presName="node" presStyleLbl="node1" presStyleIdx="3" presStyleCnt="6" custScaleX="140309" custRadScaleRad="99790" custRadScaleInc="-382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51717-0FDC-482C-BD3A-D71AB400F13C}" type="pres">
      <dgm:prSet presAssocID="{657CE979-B89C-4C4A-AB15-9077CB7A7BC0}" presName="spNode" presStyleCnt="0"/>
      <dgm:spPr/>
      <dgm:t>
        <a:bodyPr/>
        <a:lstStyle/>
        <a:p>
          <a:endParaRPr lang="en-US"/>
        </a:p>
      </dgm:t>
    </dgm:pt>
    <dgm:pt modelId="{A03F559E-7793-4942-832C-31C3339B456A}" type="pres">
      <dgm:prSet presAssocID="{18EEB17F-4321-4C9C-9468-630CE98D4933}" presName="sibTrans" presStyleLbl="sibTrans1D1" presStyleIdx="3" presStyleCnt="6"/>
      <dgm:spPr/>
      <dgm:t>
        <a:bodyPr/>
        <a:lstStyle/>
        <a:p>
          <a:endParaRPr lang="en-US"/>
        </a:p>
      </dgm:t>
    </dgm:pt>
    <dgm:pt modelId="{649BD72B-4736-4A1A-9F7B-D3BDCD174E41}" type="pres">
      <dgm:prSet presAssocID="{1E9DBB51-3A8D-4DFB-B2E7-4B2A6474430D}" presName="node" presStyleLbl="node1" presStyleIdx="4" presStyleCnt="6" custScaleX="118108" custScaleY="126857" custRadScaleRad="99194" custRadScaleInc="57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6BA3C2-3175-461E-AECE-B6A4E8DED723}" type="pres">
      <dgm:prSet presAssocID="{1E9DBB51-3A8D-4DFB-B2E7-4B2A6474430D}" presName="spNode" presStyleCnt="0"/>
      <dgm:spPr/>
      <dgm:t>
        <a:bodyPr/>
        <a:lstStyle/>
        <a:p>
          <a:endParaRPr lang="en-US"/>
        </a:p>
      </dgm:t>
    </dgm:pt>
    <dgm:pt modelId="{FF3536D2-8755-4021-9467-400AA6542302}" type="pres">
      <dgm:prSet presAssocID="{9A237A1F-231D-429D-84BF-09A17FC5FFC1}" presName="sibTrans" presStyleLbl="sibTrans1D1" presStyleIdx="4" presStyleCnt="6"/>
      <dgm:spPr/>
      <dgm:t>
        <a:bodyPr/>
        <a:lstStyle/>
        <a:p>
          <a:endParaRPr lang="en-US"/>
        </a:p>
      </dgm:t>
    </dgm:pt>
    <dgm:pt modelId="{E71A45F6-A6B5-4A4E-BF2B-C96329DBAC0C}" type="pres">
      <dgm:prSet presAssocID="{51E39A5A-EF2C-4EB5-AB50-48B4CB21C385}" presName="node" presStyleLbl="node1" presStyleIdx="5" presStyleCnt="6" custScaleX="138233" custScaleY="98912" custRadScaleRad="98321" custRadScaleInc="-233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91C42F-D389-42CD-AFA3-81C8D53787FA}" type="pres">
      <dgm:prSet presAssocID="{51E39A5A-EF2C-4EB5-AB50-48B4CB21C385}" presName="spNode" presStyleCnt="0"/>
      <dgm:spPr/>
      <dgm:t>
        <a:bodyPr/>
        <a:lstStyle/>
        <a:p>
          <a:endParaRPr lang="en-US"/>
        </a:p>
      </dgm:t>
    </dgm:pt>
    <dgm:pt modelId="{174BAC66-C5A6-43E7-B35C-167504689D83}" type="pres">
      <dgm:prSet presAssocID="{D2FE25E1-EA5F-484A-BF82-5BA344AC5B68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94D6AECF-7DBC-48AD-8DC6-9B4D2CC94F7C}" type="presOf" srcId="{18EEB17F-4321-4C9C-9468-630CE98D4933}" destId="{A03F559E-7793-4942-832C-31C3339B456A}" srcOrd="0" destOrd="0" presId="urn:microsoft.com/office/officeart/2005/8/layout/cycle6"/>
    <dgm:cxn modelId="{41B8AA58-F99F-4797-B0D8-9E7DCFBE7EC2}" type="presOf" srcId="{D2FE25E1-EA5F-484A-BF82-5BA344AC5B68}" destId="{174BAC66-C5A6-43E7-B35C-167504689D83}" srcOrd="0" destOrd="0" presId="urn:microsoft.com/office/officeart/2005/8/layout/cycle6"/>
    <dgm:cxn modelId="{067682E6-901B-4493-9326-173C28D1C538}" type="presOf" srcId="{26239CEE-1B3E-4C8E-9A37-0B0DB22E2F4C}" destId="{9E25A2FE-A7B0-440F-96E2-3105E9D5955B}" srcOrd="0" destOrd="0" presId="urn:microsoft.com/office/officeart/2005/8/layout/cycle6"/>
    <dgm:cxn modelId="{58EA1751-BB39-454F-85E5-3B175A5F661F}" type="presOf" srcId="{764F8037-FD8B-41F2-909D-53B17EDC0746}" destId="{7320446B-12EA-4C1F-9FA5-82961CAD47A6}" srcOrd="0" destOrd="0" presId="urn:microsoft.com/office/officeart/2005/8/layout/cycle6"/>
    <dgm:cxn modelId="{4036C25E-AB46-4C6D-B45B-C9A4314FAE61}" srcId="{DD0CEEA6-CE10-4D41-8442-63D20EDAB2F0}" destId="{26239CEE-1B3E-4C8E-9A37-0B0DB22E2F4C}" srcOrd="2" destOrd="0" parTransId="{8640589B-CC8E-4AF3-A896-736A6B92B025}" sibTransId="{8601D478-544E-4F3A-8C73-4646E39EE356}"/>
    <dgm:cxn modelId="{5C92223C-4908-448A-9FBB-ED7C8D120D75}" srcId="{DD0CEEA6-CE10-4D41-8442-63D20EDAB2F0}" destId="{1E9DBB51-3A8D-4DFB-B2E7-4B2A6474430D}" srcOrd="4" destOrd="0" parTransId="{B204C6A9-0C99-40A5-8B9E-069E84CA8FE6}" sibTransId="{9A237A1F-231D-429D-84BF-09A17FC5FFC1}"/>
    <dgm:cxn modelId="{362F0331-0DBD-4CDB-B71D-F3DA21042846}" type="presOf" srcId="{8601D478-544E-4F3A-8C73-4646E39EE356}" destId="{D38B6144-43E9-4FE3-9B58-C6C9DD10E6DA}" srcOrd="0" destOrd="0" presId="urn:microsoft.com/office/officeart/2005/8/layout/cycle6"/>
    <dgm:cxn modelId="{F3F4A5C6-97DA-4287-878F-75B60228BFF6}" srcId="{DD0CEEA6-CE10-4D41-8442-63D20EDAB2F0}" destId="{E5439AAA-0808-4226-91EA-6A0F7FA6216D}" srcOrd="1" destOrd="0" parTransId="{10C9D96C-85B8-4CC8-8343-68498274D07D}" sibTransId="{646882B0-C698-40E9-BF9D-E8C115779E81}"/>
    <dgm:cxn modelId="{64A53EC5-D4AA-4D09-B28F-1697AA241680}" type="presOf" srcId="{1E9DBB51-3A8D-4DFB-B2E7-4B2A6474430D}" destId="{649BD72B-4736-4A1A-9F7B-D3BDCD174E41}" srcOrd="0" destOrd="0" presId="urn:microsoft.com/office/officeart/2005/8/layout/cycle6"/>
    <dgm:cxn modelId="{05C7D274-2313-49A9-8C4C-E8E47B2AD889}" srcId="{DD0CEEA6-CE10-4D41-8442-63D20EDAB2F0}" destId="{764F8037-FD8B-41F2-909D-53B17EDC0746}" srcOrd="0" destOrd="0" parTransId="{31A4EE92-E8ED-452E-8A90-AF428C7F2DD7}" sibTransId="{91B7DBC1-E2D9-4897-9720-CB5E98DD94DA}"/>
    <dgm:cxn modelId="{704641D2-2862-44E2-82C7-B838B3B83F9C}" type="presOf" srcId="{657CE979-B89C-4C4A-AB15-9077CB7A7BC0}" destId="{07EB6A8B-CF9C-4D05-9A05-C659776882E5}" srcOrd="0" destOrd="0" presId="urn:microsoft.com/office/officeart/2005/8/layout/cycle6"/>
    <dgm:cxn modelId="{1A94CDB3-F913-4864-B326-62C427589567}" type="presOf" srcId="{E5439AAA-0808-4226-91EA-6A0F7FA6216D}" destId="{9E865FFF-35AE-44E3-A5A1-B95B0254EA15}" srcOrd="0" destOrd="0" presId="urn:microsoft.com/office/officeart/2005/8/layout/cycle6"/>
    <dgm:cxn modelId="{F00BEBDE-423C-4074-924A-6BAFA69EA557}" type="presOf" srcId="{646882B0-C698-40E9-BF9D-E8C115779E81}" destId="{67C6ACFB-A55F-468F-A424-B38FF49C8A48}" srcOrd="0" destOrd="0" presId="urn:microsoft.com/office/officeart/2005/8/layout/cycle6"/>
    <dgm:cxn modelId="{D0CFA755-57C3-46C1-A0A7-F0578D75CE03}" srcId="{DD0CEEA6-CE10-4D41-8442-63D20EDAB2F0}" destId="{51E39A5A-EF2C-4EB5-AB50-48B4CB21C385}" srcOrd="5" destOrd="0" parTransId="{00D15515-0A72-4ED3-981F-E2217D12A08B}" sibTransId="{D2FE25E1-EA5F-484A-BF82-5BA344AC5B68}"/>
    <dgm:cxn modelId="{B69A5D46-03D1-4C13-B19B-1773BB509F9E}" type="presOf" srcId="{9A237A1F-231D-429D-84BF-09A17FC5FFC1}" destId="{FF3536D2-8755-4021-9467-400AA6542302}" srcOrd="0" destOrd="0" presId="urn:microsoft.com/office/officeart/2005/8/layout/cycle6"/>
    <dgm:cxn modelId="{E4F093F8-C8F7-4BFE-8E0F-154FD32B3BD4}" srcId="{DD0CEEA6-CE10-4D41-8442-63D20EDAB2F0}" destId="{657CE979-B89C-4C4A-AB15-9077CB7A7BC0}" srcOrd="3" destOrd="0" parTransId="{AC7F305F-5A75-444C-932D-7DF8E2DCEA5F}" sibTransId="{18EEB17F-4321-4C9C-9468-630CE98D4933}"/>
    <dgm:cxn modelId="{FEC7D498-C432-47E9-8FCE-80C36776378F}" type="presOf" srcId="{51E39A5A-EF2C-4EB5-AB50-48B4CB21C385}" destId="{E71A45F6-A6B5-4A4E-BF2B-C96329DBAC0C}" srcOrd="0" destOrd="0" presId="urn:microsoft.com/office/officeart/2005/8/layout/cycle6"/>
    <dgm:cxn modelId="{90C05C07-42DB-4E8D-9027-078CBE5214AE}" type="presOf" srcId="{DD0CEEA6-CE10-4D41-8442-63D20EDAB2F0}" destId="{926597AB-A650-4BB4-91BD-549874ABC284}" srcOrd="0" destOrd="0" presId="urn:microsoft.com/office/officeart/2005/8/layout/cycle6"/>
    <dgm:cxn modelId="{7DD1916D-96C7-4B4B-A314-A282ABAB31B8}" type="presOf" srcId="{91B7DBC1-E2D9-4897-9720-CB5E98DD94DA}" destId="{50E02E9A-28A2-47A6-9841-3D26CED987B0}" srcOrd="0" destOrd="0" presId="urn:microsoft.com/office/officeart/2005/8/layout/cycle6"/>
    <dgm:cxn modelId="{6DC38DBA-96A3-4A1B-B803-45BDF20B49D2}" type="presParOf" srcId="{926597AB-A650-4BB4-91BD-549874ABC284}" destId="{7320446B-12EA-4C1F-9FA5-82961CAD47A6}" srcOrd="0" destOrd="0" presId="urn:microsoft.com/office/officeart/2005/8/layout/cycle6"/>
    <dgm:cxn modelId="{8FA03416-316C-429B-B710-5EFC05F8AD41}" type="presParOf" srcId="{926597AB-A650-4BB4-91BD-549874ABC284}" destId="{31C5F51D-66FB-47A6-9989-B4928CE995FF}" srcOrd="1" destOrd="0" presId="urn:microsoft.com/office/officeart/2005/8/layout/cycle6"/>
    <dgm:cxn modelId="{40FC9A17-E43A-45C2-91D6-360A8885543D}" type="presParOf" srcId="{926597AB-A650-4BB4-91BD-549874ABC284}" destId="{50E02E9A-28A2-47A6-9841-3D26CED987B0}" srcOrd="2" destOrd="0" presId="urn:microsoft.com/office/officeart/2005/8/layout/cycle6"/>
    <dgm:cxn modelId="{F88246F9-621C-4ECE-9D62-B8A3ABE05EAC}" type="presParOf" srcId="{926597AB-A650-4BB4-91BD-549874ABC284}" destId="{9E865FFF-35AE-44E3-A5A1-B95B0254EA15}" srcOrd="3" destOrd="0" presId="urn:microsoft.com/office/officeart/2005/8/layout/cycle6"/>
    <dgm:cxn modelId="{0789F5F4-06E4-4B2C-B6AF-63ADE0DA981F}" type="presParOf" srcId="{926597AB-A650-4BB4-91BD-549874ABC284}" destId="{1A72D8DD-CE0D-4ACA-9BA3-145CCA9029D8}" srcOrd="4" destOrd="0" presId="urn:microsoft.com/office/officeart/2005/8/layout/cycle6"/>
    <dgm:cxn modelId="{75903A77-3232-4598-9CAF-361901B0F8FD}" type="presParOf" srcId="{926597AB-A650-4BB4-91BD-549874ABC284}" destId="{67C6ACFB-A55F-468F-A424-B38FF49C8A48}" srcOrd="5" destOrd="0" presId="urn:microsoft.com/office/officeart/2005/8/layout/cycle6"/>
    <dgm:cxn modelId="{4BB06AEC-318D-40DD-8D24-524559065BE5}" type="presParOf" srcId="{926597AB-A650-4BB4-91BD-549874ABC284}" destId="{9E25A2FE-A7B0-440F-96E2-3105E9D5955B}" srcOrd="6" destOrd="0" presId="urn:microsoft.com/office/officeart/2005/8/layout/cycle6"/>
    <dgm:cxn modelId="{4AF76B9D-10CC-424D-9C12-C834B8757F7E}" type="presParOf" srcId="{926597AB-A650-4BB4-91BD-549874ABC284}" destId="{9028EB9D-71FC-4CB6-88C6-C3C7469827B6}" srcOrd="7" destOrd="0" presId="urn:microsoft.com/office/officeart/2005/8/layout/cycle6"/>
    <dgm:cxn modelId="{96D724AF-BA38-4CE0-9CC3-FEC23E557D5C}" type="presParOf" srcId="{926597AB-A650-4BB4-91BD-549874ABC284}" destId="{D38B6144-43E9-4FE3-9B58-C6C9DD10E6DA}" srcOrd="8" destOrd="0" presId="urn:microsoft.com/office/officeart/2005/8/layout/cycle6"/>
    <dgm:cxn modelId="{2D280D18-4BAE-4FC9-8B9C-F42537D866DD}" type="presParOf" srcId="{926597AB-A650-4BB4-91BD-549874ABC284}" destId="{07EB6A8B-CF9C-4D05-9A05-C659776882E5}" srcOrd="9" destOrd="0" presId="urn:microsoft.com/office/officeart/2005/8/layout/cycle6"/>
    <dgm:cxn modelId="{1122699E-7DE0-4AF8-B2A8-95733DE1ACD7}" type="presParOf" srcId="{926597AB-A650-4BB4-91BD-549874ABC284}" destId="{DE751717-0FDC-482C-BD3A-D71AB400F13C}" srcOrd="10" destOrd="0" presId="urn:microsoft.com/office/officeart/2005/8/layout/cycle6"/>
    <dgm:cxn modelId="{6182E00E-04DB-45B2-931F-4A4B4464DEFE}" type="presParOf" srcId="{926597AB-A650-4BB4-91BD-549874ABC284}" destId="{A03F559E-7793-4942-832C-31C3339B456A}" srcOrd="11" destOrd="0" presId="urn:microsoft.com/office/officeart/2005/8/layout/cycle6"/>
    <dgm:cxn modelId="{932C901A-996B-4C03-A5E4-FEF8C29E2F27}" type="presParOf" srcId="{926597AB-A650-4BB4-91BD-549874ABC284}" destId="{649BD72B-4736-4A1A-9F7B-D3BDCD174E41}" srcOrd="12" destOrd="0" presId="urn:microsoft.com/office/officeart/2005/8/layout/cycle6"/>
    <dgm:cxn modelId="{95785BE9-A173-4FE3-8512-A3CA8E7B2474}" type="presParOf" srcId="{926597AB-A650-4BB4-91BD-549874ABC284}" destId="{956BA3C2-3175-461E-AECE-B6A4E8DED723}" srcOrd="13" destOrd="0" presId="urn:microsoft.com/office/officeart/2005/8/layout/cycle6"/>
    <dgm:cxn modelId="{ABAFA051-110C-4DDC-B680-C16147077A2C}" type="presParOf" srcId="{926597AB-A650-4BB4-91BD-549874ABC284}" destId="{FF3536D2-8755-4021-9467-400AA6542302}" srcOrd="14" destOrd="0" presId="urn:microsoft.com/office/officeart/2005/8/layout/cycle6"/>
    <dgm:cxn modelId="{A60D274E-6C8E-450D-9111-28D06623B07C}" type="presParOf" srcId="{926597AB-A650-4BB4-91BD-549874ABC284}" destId="{E71A45F6-A6B5-4A4E-BF2B-C96329DBAC0C}" srcOrd="15" destOrd="0" presId="urn:microsoft.com/office/officeart/2005/8/layout/cycle6"/>
    <dgm:cxn modelId="{BB78BD51-6770-4F3A-977E-485930500FB0}" type="presParOf" srcId="{926597AB-A650-4BB4-91BD-549874ABC284}" destId="{2B91C42F-D389-42CD-AFA3-81C8D53787FA}" srcOrd="16" destOrd="0" presId="urn:microsoft.com/office/officeart/2005/8/layout/cycle6"/>
    <dgm:cxn modelId="{EEB47894-0765-47AB-B7E4-F69005A92A90}" type="presParOf" srcId="{926597AB-A650-4BB4-91BD-549874ABC284}" destId="{174BAC66-C5A6-43E7-B35C-167504689D83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0446B-12EA-4C1F-9FA5-82961CAD47A6}">
      <dsp:nvSpPr>
        <dsp:cNvPr id="0" name=""/>
        <dsp:cNvSpPr/>
      </dsp:nvSpPr>
      <dsp:spPr>
        <a:xfrm>
          <a:off x="2487683" y="103648"/>
          <a:ext cx="2076598" cy="840806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Nikosh" pitchFamily="2" charset="0"/>
              <a:cs typeface="Nikosh" pitchFamily="2" charset="0"/>
            </a:rPr>
            <a:t>ফিজিক্যাল</a:t>
          </a:r>
          <a:r>
            <a:rPr lang="en-US" sz="2000" b="1" kern="1200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2000" b="1" kern="1200" dirty="0" err="1" smtClean="0">
              <a:latin typeface="Nikosh" pitchFamily="2" charset="0"/>
              <a:cs typeface="Nikosh" pitchFamily="2" charset="0"/>
            </a:rPr>
            <a:t>ফিচার</a:t>
          </a:r>
          <a:r>
            <a:rPr lang="en-US" sz="2000" b="1" kern="1200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2000" b="1" kern="1200" dirty="0" err="1" smtClean="0">
              <a:latin typeface="Nikosh" pitchFamily="2" charset="0"/>
              <a:cs typeface="Nikosh" pitchFamily="2" charset="0"/>
            </a:rPr>
            <a:t>জরিপ</a:t>
          </a:r>
          <a:r>
            <a:rPr lang="en-US" sz="2000" b="1" kern="1200" dirty="0" smtClean="0">
              <a:latin typeface="Nikosh" pitchFamily="2" charset="0"/>
              <a:cs typeface="Nikosh" pitchFamily="2" charset="0"/>
            </a:rPr>
            <a:t> </a:t>
          </a:r>
          <a:endParaRPr lang="en-US" sz="2000" b="1" kern="1200" dirty="0">
            <a:solidFill>
              <a:schemeClr val="tx1"/>
            </a:solidFill>
            <a:latin typeface="Nikosh" pitchFamily="2" charset="0"/>
            <a:cs typeface="Nikosh" pitchFamily="2" charset="0"/>
          </a:endParaRPr>
        </a:p>
      </dsp:txBody>
      <dsp:txXfrm>
        <a:off x="2528728" y="144693"/>
        <a:ext cx="1994508" cy="758716"/>
      </dsp:txXfrm>
    </dsp:sp>
    <dsp:sp modelId="{50E02E9A-28A2-47A6-9841-3D26CED987B0}">
      <dsp:nvSpPr>
        <dsp:cNvPr id="0" name=""/>
        <dsp:cNvSpPr/>
      </dsp:nvSpPr>
      <dsp:spPr>
        <a:xfrm>
          <a:off x="2393987" y="835973"/>
          <a:ext cx="3965338" cy="3965338"/>
        </a:xfrm>
        <a:custGeom>
          <a:avLst/>
          <a:gdLst/>
          <a:ahLst/>
          <a:cxnLst/>
          <a:rect l="0" t="0" r="0" b="0"/>
          <a:pathLst>
            <a:path>
              <a:moveTo>
                <a:pt x="2180660" y="9910"/>
              </a:moveTo>
              <a:arcTo wR="1982669" hR="1982669" stAng="16543869" swAng="17910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865FFF-35AE-44E3-A5A1-B95B0254EA15}">
      <dsp:nvSpPr>
        <dsp:cNvPr id="0" name=""/>
        <dsp:cNvSpPr/>
      </dsp:nvSpPr>
      <dsp:spPr>
        <a:xfrm>
          <a:off x="4909485" y="1212251"/>
          <a:ext cx="1639986" cy="819046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Nikosh" pitchFamily="2" charset="0"/>
              <a:cs typeface="Nikosh" pitchFamily="2" charset="0"/>
            </a:rPr>
            <a:t>আর্থ-সামাজিক</a:t>
          </a:r>
          <a:r>
            <a:rPr lang="en-US" sz="2000" b="1" kern="1200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2000" b="1" kern="1200" dirty="0" err="1" smtClean="0">
              <a:latin typeface="Nikosh" pitchFamily="2" charset="0"/>
              <a:cs typeface="Nikosh" pitchFamily="2" charset="0"/>
            </a:rPr>
            <a:t>জরিপ</a:t>
          </a:r>
          <a:endParaRPr lang="en-US" sz="2000" b="1" kern="1200" dirty="0">
            <a:latin typeface="Nikosh" pitchFamily="2" charset="0"/>
            <a:cs typeface="Nikosh" pitchFamily="2" charset="0"/>
          </a:endParaRPr>
        </a:p>
      </dsp:txBody>
      <dsp:txXfrm>
        <a:off x="4949468" y="1252234"/>
        <a:ext cx="1560020" cy="739080"/>
      </dsp:txXfrm>
    </dsp:sp>
    <dsp:sp modelId="{67C6ACFB-A55F-468F-A424-B38FF49C8A48}">
      <dsp:nvSpPr>
        <dsp:cNvPr id="0" name=""/>
        <dsp:cNvSpPr/>
      </dsp:nvSpPr>
      <dsp:spPr>
        <a:xfrm>
          <a:off x="1869553" y="113035"/>
          <a:ext cx="3965338" cy="3965338"/>
        </a:xfrm>
        <a:custGeom>
          <a:avLst/>
          <a:gdLst/>
          <a:ahLst/>
          <a:cxnLst/>
          <a:rect l="0" t="0" r="0" b="0"/>
          <a:pathLst>
            <a:path>
              <a:moveTo>
                <a:pt x="3964531" y="1926094"/>
              </a:moveTo>
              <a:arcTo wR="1982669" hR="1982669" stAng="21501892" swAng="134049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25A2FE-A7B0-440F-96E2-3105E9D5955B}">
      <dsp:nvSpPr>
        <dsp:cNvPr id="0" name=""/>
        <dsp:cNvSpPr/>
      </dsp:nvSpPr>
      <dsp:spPr>
        <a:xfrm>
          <a:off x="4878916" y="2804064"/>
          <a:ext cx="1410395" cy="838721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Nikosh" pitchFamily="2" charset="0"/>
              <a:cs typeface="Nikosh" pitchFamily="2" charset="0"/>
            </a:rPr>
            <a:t>পরিবহন</a:t>
          </a:r>
          <a:r>
            <a:rPr lang="en-US" sz="2000" b="1" kern="1200" dirty="0" smtClean="0">
              <a:latin typeface="Nikosh" pitchFamily="2" charset="0"/>
              <a:cs typeface="Nikosh" pitchFamily="2" charset="0"/>
            </a:rPr>
            <a:t> ও </a:t>
          </a:r>
          <a:r>
            <a:rPr lang="en-US" sz="2000" b="1" kern="1200" dirty="0" err="1" smtClean="0">
              <a:latin typeface="Nikosh" pitchFamily="2" charset="0"/>
              <a:cs typeface="Nikosh" pitchFamily="2" charset="0"/>
            </a:rPr>
            <a:t>যাতায়াত</a:t>
          </a:r>
          <a:r>
            <a:rPr lang="en-US" sz="2000" b="1" kern="1200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2000" b="1" kern="1200" dirty="0" err="1" smtClean="0">
              <a:latin typeface="Nikosh" pitchFamily="2" charset="0"/>
              <a:cs typeface="Nikosh" pitchFamily="2" charset="0"/>
            </a:rPr>
            <a:t>জরিপ</a:t>
          </a:r>
          <a:endParaRPr lang="en-US" sz="2000" b="1" kern="1200" dirty="0">
            <a:latin typeface="Nikosh" pitchFamily="2" charset="0"/>
            <a:cs typeface="Nikosh" pitchFamily="2" charset="0"/>
          </a:endParaRPr>
        </a:p>
      </dsp:txBody>
      <dsp:txXfrm>
        <a:off x="4919859" y="2845007"/>
        <a:ext cx="1328509" cy="756835"/>
      </dsp:txXfrm>
    </dsp:sp>
    <dsp:sp modelId="{D38B6144-43E9-4FE3-9B58-C6C9DD10E6DA}">
      <dsp:nvSpPr>
        <dsp:cNvPr id="0" name=""/>
        <dsp:cNvSpPr/>
      </dsp:nvSpPr>
      <dsp:spPr>
        <a:xfrm>
          <a:off x="2137727" y="116030"/>
          <a:ext cx="3965338" cy="3965338"/>
        </a:xfrm>
        <a:custGeom>
          <a:avLst/>
          <a:gdLst/>
          <a:ahLst/>
          <a:cxnLst/>
          <a:rect l="0" t="0" r="0" b="0"/>
          <a:pathLst>
            <a:path>
              <a:moveTo>
                <a:pt x="3220376" y="3531558"/>
              </a:moveTo>
              <a:arcTo wR="1982669" hR="1982669" stAng="3082312" swAng="131268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B6A8B-CF9C-4D05-9A05-C659776882E5}">
      <dsp:nvSpPr>
        <dsp:cNvPr id="0" name=""/>
        <dsp:cNvSpPr/>
      </dsp:nvSpPr>
      <dsp:spPr>
        <a:xfrm>
          <a:off x="2869478" y="3945036"/>
          <a:ext cx="1814965" cy="840806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Nikosh" pitchFamily="2" charset="0"/>
              <a:cs typeface="Nikosh" pitchFamily="2" charset="0"/>
            </a:rPr>
            <a:t>জিওলজিক্যাল</a:t>
          </a:r>
          <a:r>
            <a:rPr lang="en-US" sz="2000" b="1" kern="1200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2000" b="1" kern="1200" dirty="0" err="1" smtClean="0">
              <a:latin typeface="Nikosh" pitchFamily="2" charset="0"/>
              <a:cs typeface="Nikosh" pitchFamily="2" charset="0"/>
            </a:rPr>
            <a:t>জরিপ</a:t>
          </a:r>
          <a:endParaRPr lang="en-US" sz="2000" b="1" kern="1200" dirty="0">
            <a:latin typeface="Nikosh" pitchFamily="2" charset="0"/>
            <a:cs typeface="Nikosh" pitchFamily="2" charset="0"/>
          </a:endParaRPr>
        </a:p>
      </dsp:txBody>
      <dsp:txXfrm>
        <a:off x="2910523" y="3986081"/>
        <a:ext cx="1732875" cy="758716"/>
      </dsp:txXfrm>
    </dsp:sp>
    <dsp:sp modelId="{A03F559E-7793-4942-832C-31C3339B456A}">
      <dsp:nvSpPr>
        <dsp:cNvPr id="0" name=""/>
        <dsp:cNvSpPr/>
      </dsp:nvSpPr>
      <dsp:spPr>
        <a:xfrm>
          <a:off x="1553080" y="425197"/>
          <a:ext cx="3965338" cy="3965338"/>
        </a:xfrm>
        <a:custGeom>
          <a:avLst/>
          <a:gdLst/>
          <a:ahLst/>
          <a:cxnLst/>
          <a:rect l="0" t="0" r="0" b="0"/>
          <a:pathLst>
            <a:path>
              <a:moveTo>
                <a:pt x="1305233" y="3846015"/>
              </a:moveTo>
              <a:arcTo wR="1982669" hR="1982669" stAng="6598751" swAng="204848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9BD72B-4736-4A1A-9F7B-D3BDCD174E41}">
      <dsp:nvSpPr>
        <dsp:cNvPr id="0" name=""/>
        <dsp:cNvSpPr/>
      </dsp:nvSpPr>
      <dsp:spPr>
        <a:xfrm>
          <a:off x="884155" y="2493614"/>
          <a:ext cx="1527784" cy="106662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Nikosh" pitchFamily="2" charset="0"/>
              <a:cs typeface="Nikosh" pitchFamily="2" charset="0"/>
            </a:rPr>
            <a:t>হা</a:t>
          </a:r>
          <a:r>
            <a:rPr lang="as-IN" sz="1800" b="1" kern="1200" dirty="0" smtClean="0">
              <a:latin typeface="Nikosh" pitchFamily="2" charset="0"/>
              <a:cs typeface="Nikosh" pitchFamily="2" charset="0"/>
            </a:rPr>
            <a:t>ই</a:t>
          </a:r>
          <a:r>
            <a:rPr lang="en-US" sz="1800" b="1" kern="1200" dirty="0" err="1" smtClean="0">
              <a:latin typeface="Nikosh" pitchFamily="2" charset="0"/>
              <a:cs typeface="Nikosh" pitchFamily="2" charset="0"/>
            </a:rPr>
            <a:t>ড্রোলজিক্যাল</a:t>
          </a:r>
          <a:r>
            <a:rPr lang="en-US" sz="1800" b="1" kern="1200" dirty="0" smtClean="0">
              <a:latin typeface="Nikosh" pitchFamily="2" charset="0"/>
              <a:cs typeface="Nikosh" pitchFamily="2" charset="0"/>
            </a:rPr>
            <a:t>  </a:t>
          </a:r>
          <a:r>
            <a:rPr lang="bn-IN" sz="1800" b="1" kern="1200" dirty="0" smtClean="0">
              <a:latin typeface="Nikosh" pitchFamily="2" charset="0"/>
              <a:cs typeface="Nikosh" pitchFamily="2" charset="0"/>
            </a:rPr>
            <a:t> ও </a:t>
          </a:r>
          <a:r>
            <a:rPr lang="en-US" sz="1800" b="1" kern="1200" dirty="0" err="1" smtClean="0">
              <a:latin typeface="Nikosh" pitchFamily="2" charset="0"/>
              <a:cs typeface="Nikosh" pitchFamily="2" charset="0"/>
            </a:rPr>
            <a:t>হা</a:t>
          </a:r>
          <a:r>
            <a:rPr lang="as-IN" sz="1800" b="1" kern="1200" dirty="0" smtClean="0">
              <a:latin typeface="Nikosh" pitchFamily="2" charset="0"/>
              <a:cs typeface="Nikosh" pitchFamily="2" charset="0"/>
            </a:rPr>
            <a:t>ই</a:t>
          </a:r>
          <a:r>
            <a:rPr lang="en-US" sz="1800" b="1" kern="1200" dirty="0" err="1" smtClean="0">
              <a:latin typeface="Nikosh" pitchFamily="2" charset="0"/>
              <a:cs typeface="Nikosh" pitchFamily="2" charset="0"/>
            </a:rPr>
            <a:t>ড্রো</a:t>
          </a:r>
          <a:r>
            <a:rPr lang="en-US" sz="1800" b="1" kern="1200" dirty="0" smtClean="0">
              <a:latin typeface="Nikosh" pitchFamily="2" charset="0"/>
              <a:cs typeface="Nikosh" pitchFamily="2" charset="0"/>
            </a:rPr>
            <a:t>  </a:t>
          </a:r>
          <a:r>
            <a:rPr lang="bn-IN" sz="1800" b="1" kern="1200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1800" b="1" kern="1200" dirty="0" err="1" smtClean="0">
              <a:latin typeface="Nikosh" pitchFamily="2" charset="0"/>
              <a:cs typeface="Nikosh" pitchFamily="2" charset="0"/>
            </a:rPr>
            <a:t>জিওলজিক্যাল</a:t>
          </a:r>
          <a:r>
            <a:rPr lang="en-US" sz="1800" b="1" kern="1200" dirty="0" smtClean="0">
              <a:latin typeface="Nikosh" pitchFamily="2" charset="0"/>
              <a:cs typeface="Nikosh" pitchFamily="2" charset="0"/>
            </a:rPr>
            <a:t> </a:t>
          </a:r>
          <a:r>
            <a:rPr lang="en-US" sz="1800" b="1" kern="1200" dirty="0" err="1" smtClean="0">
              <a:latin typeface="Nikosh" pitchFamily="2" charset="0"/>
              <a:cs typeface="Nikosh" pitchFamily="2" charset="0"/>
            </a:rPr>
            <a:t>জরিপ</a:t>
          </a:r>
          <a:r>
            <a:rPr lang="en-US" sz="1800" kern="1200" dirty="0" smtClean="0"/>
            <a:t> </a:t>
          </a:r>
          <a:endParaRPr lang="en-US" sz="1800" b="1" kern="1200" dirty="0">
            <a:latin typeface="Nikosh" pitchFamily="2" charset="0"/>
            <a:cs typeface="Nikosh" pitchFamily="2" charset="0"/>
          </a:endParaRPr>
        </a:p>
      </dsp:txBody>
      <dsp:txXfrm>
        <a:off x="936223" y="2545682"/>
        <a:ext cx="1423648" cy="962486"/>
      </dsp:txXfrm>
    </dsp:sp>
    <dsp:sp modelId="{FF3536D2-8755-4021-9467-400AA6542302}">
      <dsp:nvSpPr>
        <dsp:cNvPr id="0" name=""/>
        <dsp:cNvSpPr/>
      </dsp:nvSpPr>
      <dsp:spPr>
        <a:xfrm>
          <a:off x="1548882" y="490816"/>
          <a:ext cx="3965338" cy="3965338"/>
        </a:xfrm>
        <a:custGeom>
          <a:avLst/>
          <a:gdLst/>
          <a:ahLst/>
          <a:cxnLst/>
          <a:rect l="0" t="0" r="0" b="0"/>
          <a:pathLst>
            <a:path>
              <a:moveTo>
                <a:pt x="56" y="1997689"/>
              </a:moveTo>
              <a:arcTo wR="1982669" hR="1982669" stAng="10773956" swAng="8705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A45F6-A6B5-4A4E-BF2B-C96329DBAC0C}">
      <dsp:nvSpPr>
        <dsp:cNvPr id="0" name=""/>
        <dsp:cNvSpPr/>
      </dsp:nvSpPr>
      <dsp:spPr>
        <a:xfrm>
          <a:off x="857638" y="1154692"/>
          <a:ext cx="1788111" cy="83165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000" b="1" kern="1200" dirty="0" smtClean="0">
              <a:latin typeface="Nikosh" pitchFamily="2" charset="0"/>
              <a:cs typeface="Nikosh" pitchFamily="2" charset="0"/>
            </a:rPr>
            <a:t>উদ্ভিদ ও প্রাণীকুল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000" b="1" kern="1200" dirty="0" smtClean="0">
              <a:latin typeface="Nikosh" pitchFamily="2" charset="0"/>
              <a:cs typeface="Nikosh" pitchFamily="2" charset="0"/>
            </a:rPr>
            <a:t>জরিপ  </a:t>
          </a:r>
          <a:endParaRPr lang="en-US" sz="2000" b="1" kern="1200" dirty="0">
            <a:latin typeface="Nikosh" pitchFamily="2" charset="0"/>
            <a:cs typeface="Nikosh" pitchFamily="2" charset="0"/>
          </a:endParaRPr>
        </a:p>
      </dsp:txBody>
      <dsp:txXfrm>
        <a:off x="898236" y="1195290"/>
        <a:ext cx="1706915" cy="750462"/>
      </dsp:txXfrm>
    </dsp:sp>
    <dsp:sp modelId="{174BAC66-C5A6-43E7-B35C-167504689D83}">
      <dsp:nvSpPr>
        <dsp:cNvPr id="0" name=""/>
        <dsp:cNvSpPr/>
      </dsp:nvSpPr>
      <dsp:spPr>
        <a:xfrm>
          <a:off x="1388499" y="620819"/>
          <a:ext cx="3965338" cy="3965338"/>
        </a:xfrm>
        <a:custGeom>
          <a:avLst/>
          <a:gdLst/>
          <a:ahLst/>
          <a:cxnLst/>
          <a:rect l="0" t="0" r="0" b="0"/>
          <a:pathLst>
            <a:path>
              <a:moveTo>
                <a:pt x="633353" y="529973"/>
              </a:moveTo>
              <a:arcTo wR="1982669" hR="1982669" stAng="13626778" swAng="97558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FA9FDB-DEFF-4B44-BA46-FACC3E3EA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4290C97-F034-4EDD-A3B0-82FAEAEC4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7FAAE4-B92F-4CAE-8663-61F124BB8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DF2E63-EB9E-448F-951E-382A8B1CF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0E1CAA-CEE6-49F1-B5CE-D27C7127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99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0B7BF0-7AA8-427D-8D51-9EAEC4BA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879FF58-C197-4311-B67A-A90DA3910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3C722B-51C6-4253-9F53-915AC6C3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9B4023-A7F9-409B-BDAE-16A05CB0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43832F-8D45-4A6B-9204-B3E1BC93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60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759CCF9-1A27-4227-9435-F8796CDA5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13ECAE0-6AB2-47D2-9066-9FAC0B574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EDB485-C3B3-4CF7-AFED-7C51A072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D7F2B7-3FE2-49DB-9A10-9EC0BA0D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9DAF65-7334-4D8D-988E-3C7CDE4C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8F790-F581-4D4E-BF68-0FB543E6B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77F8D7-9C9F-4B65-808A-E6B595221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AF7234-6F74-4788-93BB-A1AF0B46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AF394D-F206-4072-8481-85771585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142647-5C60-4EA1-B652-8414700B9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6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4191F8-31CC-4A77-9378-A0BA96F1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3933F6-B85B-4374-B1E8-512485B8C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1E17ED-A80B-45C4-9003-02049B14E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93836A-25A6-46B6-A246-8C05769D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BBC14E-D0C5-4240-B27F-860494AF7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9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E01719-C527-448D-A143-D5FCF4FCB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485C04-5F2F-46A0-863B-8F11DB9AD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E80CFC4-88DC-43B9-8C5B-976FE332A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B3CFB7-1862-4DFA-82E7-804C9286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1574CD-C247-46ED-AC7B-BB2C1DD0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58FE5F-25EB-485C-91F3-2E622D74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9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13E2C6-F522-4C87-A40B-F4E08A1E6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AA30DA-C14F-49C8-B014-71836B3F5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890253-9265-4ADF-AF91-800E460B4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8D32767-540F-47E3-9F64-1D02FEFB7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6D8799B-BFF4-4321-B204-6B08AED5F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59A488E-9AA2-4C8B-8AF2-5B95890CF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3B647B7-87A3-40C9-BFA0-A2E14F98E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6552229-B0FE-40A2-BFA4-94D4AC06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2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CA9C5F-BC2D-43FA-ACB7-B18294BEC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CE65F2-B85F-49CA-B72C-5312953B2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5EF0299-FC04-46C9-BE28-AF8D95D1B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467E249-339B-4B71-B911-8022D6C89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57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B0B645B-5214-4D98-8D75-6BDA2A35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0D5AEC2-0C12-492B-BD00-4D9DFE15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D5BE9DA-210A-4DAF-A6C6-CE9BA7867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00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462715-7FA5-4554-898A-71ED91CE7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C2CA81-B2F2-4B19-B01C-A4841817D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6F859F0-657D-4411-AD7F-39AFA2112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41D470-C945-4384-BA72-49F651B18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7B9708-1490-40A0-A8B9-A1F6E3CAA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195124-421A-418B-B55E-142E41EF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5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A96A3A-1ACA-4401-98AD-B2A96762F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F282BD9-D453-4772-8D34-63AA9CEF3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A88C4B-F463-40ED-A900-98544A11D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1D92093-DDDC-4CC1-820A-FAA575454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0CAF-E110-4B9E-892F-D29E5D31FF33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E57D83-651C-4114-BD24-0DF55897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5E8841-2870-4EBF-9341-97F699D8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0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992BEDF-7F60-40D4-91DC-E407849B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C3AB6F-D0DD-4392-8CCE-4D30523EB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B32B7F-4DC7-42D1-8069-8146B941B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00CAF-E110-4B9E-892F-D29E5D31FF33}" type="datetimeFigureOut">
              <a:rPr lang="en-US" smtClean="0"/>
              <a:t>18-Aug-20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051968-B52C-4724-AB7D-106EEEDC1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1677BB-C98F-4852-B5D4-8C4B303C3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1CD40-BF4B-4BEF-AF1A-5AB1EB0E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0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22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chart" Target="../charts/chart1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Physical%20Feature.docx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1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Relationship Id="rId9" Type="http://schemas.openxmlformats.org/officeDocument/2006/relationships/image" Target="../media/image7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BE4DFA3-C5E7-473B-9CB4-CB65451D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379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    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3EB9DFE-4C91-49D4-9132-9750F966F85E}"/>
              </a:ext>
            </a:extLst>
          </p:cNvPr>
          <p:cNvGrpSpPr/>
          <p:nvPr/>
        </p:nvGrpSpPr>
        <p:grpSpPr>
          <a:xfrm>
            <a:off x="1177604" y="5294768"/>
            <a:ext cx="10002129" cy="1200327"/>
            <a:chOff x="0" y="5143563"/>
            <a:chExt cx="9144000" cy="456113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7B245F0-8059-4205-865E-B2A2EF3FDEA8}"/>
                </a:ext>
              </a:extLst>
            </p:cNvPr>
            <p:cNvSpPr txBox="1"/>
            <p:nvPr/>
          </p:nvSpPr>
          <p:spPr>
            <a:xfrm>
              <a:off x="0" y="5143563"/>
              <a:ext cx="9144000" cy="456113"/>
            </a:xfrm>
            <a:prstGeom prst="rect">
              <a:avLst/>
            </a:prstGeom>
            <a:solidFill>
              <a:srgbClr val="407537">
                <a:alpha val="58824"/>
              </a:srgbClr>
            </a:solidFill>
          </p:spPr>
          <p:txBody>
            <a:bodyPr wrap="square" rtlCol="0">
              <a:spAutoFit/>
            </a:bodyPr>
            <a:lstStyle/>
            <a:p>
              <a:pPr marL="4454525" lvl="7"/>
              <a:r>
                <a:rPr lang="as-I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" panose="02000000000000000000" pitchFamily="2" charset="0"/>
                  <a:cs typeface="Nikosh" panose="02000000000000000000" pitchFamily="2" charset="0"/>
                </a:rPr>
                <a:t>নগর উন্নয়ন অধিদপ্তর</a:t>
              </a:r>
            </a:p>
            <a:p>
              <a:pPr marL="4454525" lvl="7"/>
              <a:r>
                <a:rPr lang="as-I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" panose="02000000000000000000" pitchFamily="2" charset="0"/>
                  <a:cs typeface="Nikosh" panose="02000000000000000000" pitchFamily="2" charset="0"/>
                </a:rPr>
                <a:t>গৃহায়ন ও গণপূ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" panose="02000000000000000000" pitchFamily="2" charset="0"/>
                  <a:cs typeface="Nikosh" panose="02000000000000000000" pitchFamily="2" charset="0"/>
                </a:rPr>
                <a:t>র্</a:t>
              </a:r>
              <a:r>
                <a:rPr lang="as-I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" panose="02000000000000000000" pitchFamily="2" charset="0"/>
                  <a:cs typeface="Nikosh" panose="02000000000000000000" pitchFamily="2" charset="0"/>
                </a:rPr>
                <a:t>ত মন্ত্রণালয়</a:t>
              </a:r>
            </a:p>
            <a:p>
              <a:pPr marL="4454525" lvl="7"/>
              <a:r>
                <a:rPr lang="as-IN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" panose="02000000000000000000" pitchFamily="2" charset="0"/>
                  <a:cs typeface="Nikosh" panose="02000000000000000000" pitchFamily="2" charset="0"/>
                </a:rPr>
                <a:t>গণপ্রজাতন্ত্রী বাংলাদেশ সরকার </a:t>
              </a:r>
            </a:p>
          </p:txBody>
        </p:sp>
        <p:pic>
          <p:nvPicPr>
            <p:cNvPr id="7" name="Picture 6" descr="C:\Users\udd\Desktop\index.png">
              <a:extLst>
                <a:ext uri="{FF2B5EF4-FFF2-40B4-BE49-F238E27FC236}">
                  <a16:creationId xmlns="" xmlns:a16="http://schemas.microsoft.com/office/drawing/2014/main" id="{FDA723D3-ACE5-40F3-9A5B-327FB14870AB}"/>
                </a:ext>
              </a:extLst>
            </p:cNvPr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36891" y="5160336"/>
              <a:ext cx="1092126" cy="409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ED793C9-89C2-48B9-9A7D-2026F6597C24}"/>
              </a:ext>
            </a:extLst>
          </p:cNvPr>
          <p:cNvSpPr txBox="1"/>
          <p:nvPr/>
        </p:nvSpPr>
        <p:spPr>
          <a:xfrm>
            <a:off x="956603" y="259469"/>
            <a:ext cx="103116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4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চট্টগ্রাম জেলার মীরসরাই উপজেলার উন্নয়ন পরিকল্পনা প্রণয়নঃ</a:t>
            </a:r>
            <a:r>
              <a:rPr lang="en-US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pPr algn="ctr"/>
            <a:r>
              <a:rPr lang="as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সার্বিক দুর্যোগ ব্যবস্থাপনাকে ভূমি ব্যবহারের </a:t>
            </a:r>
          </a:p>
          <a:p>
            <a:pPr algn="ctr"/>
            <a:r>
              <a:rPr lang="as-IN" sz="36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 মাধ্যমে সম্পৃক্তকরণ প্রকল্প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32FF46-8A54-4078-B10B-A10E0598F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979" y="2220683"/>
            <a:ext cx="4241800" cy="2747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355BE4-D8F0-474F-9A45-4FDA2108B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79" y="2237449"/>
            <a:ext cx="4241800" cy="27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4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990575" indent="-3809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523962" indent="-30479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2133547" indent="-30479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743131" indent="-30479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335271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962301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457188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5181470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8B97147-1BB4-4711-8B40-12F34EED2257}" type="slidenum">
              <a:rPr lang="en-US" smtClean="0">
                <a:solidFill>
                  <a:srgbClr val="898989"/>
                </a:solidFill>
              </a:rPr>
              <a:pPr/>
              <a:t>10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" y="383118"/>
            <a:ext cx="1073151" cy="33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1">
            <a:extLst>
              <a:ext uri="{FF2B5EF4-FFF2-40B4-BE49-F238E27FC236}"/>
            </a:extLst>
          </p:cNvPr>
          <p:cNvSpPr txBox="1"/>
          <p:nvPr/>
        </p:nvSpPr>
        <p:spPr>
          <a:xfrm>
            <a:off x="336551" y="1202267"/>
            <a:ext cx="11542183" cy="1785100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algn="just">
              <a:defRPr/>
            </a:pPr>
            <a:endParaRPr lang="en-US" sz="27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en-US" sz="27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en-US" sz="27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n-US" sz="27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1" y="715433"/>
            <a:ext cx="11751733" cy="604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9" name="Rectangle 3"/>
          <p:cNvSpPr>
            <a:spLocks noChangeArrowheads="1"/>
          </p:cNvSpPr>
          <p:nvPr/>
        </p:nvSpPr>
        <p:spPr bwMode="auto">
          <a:xfrm>
            <a:off x="448311" y="875454"/>
            <a:ext cx="6604000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as-IN" sz="32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অর্থনৈতিক অঞ্চল এবং পর্যটন এলাকা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7418" y="1631951"/>
            <a:ext cx="5782733" cy="5103283"/>
          </a:xfrm>
          <a:custGeom>
            <a:avLst/>
            <a:gdLst>
              <a:gd name="connsiteX0" fmla="*/ 0 w 1878965"/>
              <a:gd name="connsiteY0" fmla="*/ 0 h 1218565"/>
              <a:gd name="connsiteX1" fmla="*/ 1878965 w 1878965"/>
              <a:gd name="connsiteY1" fmla="*/ 0 h 1218565"/>
              <a:gd name="connsiteX2" fmla="*/ 1878965 w 1878965"/>
              <a:gd name="connsiteY2" fmla="*/ 1218565 h 1218565"/>
              <a:gd name="connsiteX3" fmla="*/ 0 w 1878965"/>
              <a:gd name="connsiteY3" fmla="*/ 1218565 h 1218565"/>
              <a:gd name="connsiteX4" fmla="*/ 0 w 1878965"/>
              <a:gd name="connsiteY4" fmla="*/ 0 h 1218565"/>
              <a:gd name="connsiteX0" fmla="*/ 0 w 2404745"/>
              <a:gd name="connsiteY0" fmla="*/ 0 h 1759585"/>
              <a:gd name="connsiteX1" fmla="*/ 2404745 w 2404745"/>
              <a:gd name="connsiteY1" fmla="*/ 541020 h 1759585"/>
              <a:gd name="connsiteX2" fmla="*/ 2404745 w 2404745"/>
              <a:gd name="connsiteY2" fmla="*/ 1759585 h 1759585"/>
              <a:gd name="connsiteX3" fmla="*/ 525780 w 2404745"/>
              <a:gd name="connsiteY3" fmla="*/ 1759585 h 1759585"/>
              <a:gd name="connsiteX4" fmla="*/ 0 w 2404745"/>
              <a:gd name="connsiteY4" fmla="*/ 0 h 1759585"/>
              <a:gd name="connsiteX0" fmla="*/ 0 w 2404745"/>
              <a:gd name="connsiteY0" fmla="*/ 605 h 1760190"/>
              <a:gd name="connsiteX1" fmla="*/ 2404745 w 2404745"/>
              <a:gd name="connsiteY1" fmla="*/ 541625 h 1760190"/>
              <a:gd name="connsiteX2" fmla="*/ 2404745 w 2404745"/>
              <a:gd name="connsiteY2" fmla="*/ 1760190 h 1760190"/>
              <a:gd name="connsiteX3" fmla="*/ 525780 w 2404745"/>
              <a:gd name="connsiteY3" fmla="*/ 1760190 h 1760190"/>
              <a:gd name="connsiteX4" fmla="*/ 0 w 2404745"/>
              <a:gd name="connsiteY4" fmla="*/ 605 h 1760190"/>
              <a:gd name="connsiteX0" fmla="*/ 0 w 2404745"/>
              <a:gd name="connsiteY0" fmla="*/ 5187 h 1764772"/>
              <a:gd name="connsiteX1" fmla="*/ 2008505 w 2404745"/>
              <a:gd name="connsiteY1" fmla="*/ 188067 h 1764772"/>
              <a:gd name="connsiteX2" fmla="*/ 2404745 w 2404745"/>
              <a:gd name="connsiteY2" fmla="*/ 1764772 h 1764772"/>
              <a:gd name="connsiteX3" fmla="*/ 525780 w 2404745"/>
              <a:gd name="connsiteY3" fmla="*/ 1764772 h 1764772"/>
              <a:gd name="connsiteX4" fmla="*/ 0 w 2404745"/>
              <a:gd name="connsiteY4" fmla="*/ 5187 h 1764772"/>
              <a:gd name="connsiteX0" fmla="*/ 0 w 2404745"/>
              <a:gd name="connsiteY0" fmla="*/ 98928 h 1858513"/>
              <a:gd name="connsiteX1" fmla="*/ 1718945 w 2404745"/>
              <a:gd name="connsiteY1" fmla="*/ 228468 h 1858513"/>
              <a:gd name="connsiteX2" fmla="*/ 2008505 w 2404745"/>
              <a:gd name="connsiteY2" fmla="*/ 281808 h 1858513"/>
              <a:gd name="connsiteX3" fmla="*/ 2404745 w 2404745"/>
              <a:gd name="connsiteY3" fmla="*/ 1858513 h 1858513"/>
              <a:gd name="connsiteX4" fmla="*/ 525780 w 2404745"/>
              <a:gd name="connsiteY4" fmla="*/ 1858513 h 1858513"/>
              <a:gd name="connsiteX5" fmla="*/ 0 w 2404745"/>
              <a:gd name="connsiteY5" fmla="*/ 98928 h 1858513"/>
              <a:gd name="connsiteX0" fmla="*/ 0 w 2404745"/>
              <a:gd name="connsiteY0" fmla="*/ 98928 h 1858513"/>
              <a:gd name="connsiteX1" fmla="*/ 1749425 w 2404745"/>
              <a:gd name="connsiteY1" fmla="*/ 228468 h 1858513"/>
              <a:gd name="connsiteX2" fmla="*/ 2008505 w 2404745"/>
              <a:gd name="connsiteY2" fmla="*/ 281808 h 1858513"/>
              <a:gd name="connsiteX3" fmla="*/ 2404745 w 2404745"/>
              <a:gd name="connsiteY3" fmla="*/ 1858513 h 1858513"/>
              <a:gd name="connsiteX4" fmla="*/ 525780 w 2404745"/>
              <a:gd name="connsiteY4" fmla="*/ 1858513 h 1858513"/>
              <a:gd name="connsiteX5" fmla="*/ 0 w 2404745"/>
              <a:gd name="connsiteY5" fmla="*/ 98928 h 1858513"/>
              <a:gd name="connsiteX0" fmla="*/ 0 w 2404745"/>
              <a:gd name="connsiteY0" fmla="*/ 105138 h 1864723"/>
              <a:gd name="connsiteX1" fmla="*/ 1749425 w 2404745"/>
              <a:gd name="connsiteY1" fmla="*/ 234678 h 1864723"/>
              <a:gd name="connsiteX2" fmla="*/ 2008505 w 2404745"/>
              <a:gd name="connsiteY2" fmla="*/ 288018 h 1864723"/>
              <a:gd name="connsiteX3" fmla="*/ 2404745 w 2404745"/>
              <a:gd name="connsiteY3" fmla="*/ 1864723 h 1864723"/>
              <a:gd name="connsiteX4" fmla="*/ 525780 w 2404745"/>
              <a:gd name="connsiteY4" fmla="*/ 1864723 h 1864723"/>
              <a:gd name="connsiteX5" fmla="*/ 0 w 2404745"/>
              <a:gd name="connsiteY5" fmla="*/ 105138 h 1864723"/>
              <a:gd name="connsiteX0" fmla="*/ 0 w 2404745"/>
              <a:gd name="connsiteY0" fmla="*/ 118350 h 1877935"/>
              <a:gd name="connsiteX1" fmla="*/ 1818005 w 2404745"/>
              <a:gd name="connsiteY1" fmla="*/ 186930 h 1877935"/>
              <a:gd name="connsiteX2" fmla="*/ 2008505 w 2404745"/>
              <a:gd name="connsiteY2" fmla="*/ 301230 h 1877935"/>
              <a:gd name="connsiteX3" fmla="*/ 2404745 w 2404745"/>
              <a:gd name="connsiteY3" fmla="*/ 1877935 h 1877935"/>
              <a:gd name="connsiteX4" fmla="*/ 525780 w 2404745"/>
              <a:gd name="connsiteY4" fmla="*/ 1877935 h 1877935"/>
              <a:gd name="connsiteX5" fmla="*/ 0 w 2404745"/>
              <a:gd name="connsiteY5" fmla="*/ 118350 h 1877935"/>
              <a:gd name="connsiteX0" fmla="*/ 0 w 2404745"/>
              <a:gd name="connsiteY0" fmla="*/ 118350 h 1877935"/>
              <a:gd name="connsiteX1" fmla="*/ 1818005 w 2404745"/>
              <a:gd name="connsiteY1" fmla="*/ 186930 h 1877935"/>
              <a:gd name="connsiteX2" fmla="*/ 2008505 w 2404745"/>
              <a:gd name="connsiteY2" fmla="*/ 301230 h 1877935"/>
              <a:gd name="connsiteX3" fmla="*/ 2077085 w 2404745"/>
              <a:gd name="connsiteY3" fmla="*/ 613651 h 1877935"/>
              <a:gd name="connsiteX4" fmla="*/ 2404745 w 2404745"/>
              <a:gd name="connsiteY4" fmla="*/ 1877935 h 1877935"/>
              <a:gd name="connsiteX5" fmla="*/ 525780 w 2404745"/>
              <a:gd name="connsiteY5" fmla="*/ 1877935 h 1877935"/>
              <a:gd name="connsiteX6" fmla="*/ 0 w 2404745"/>
              <a:gd name="connsiteY6" fmla="*/ 118350 h 1877935"/>
              <a:gd name="connsiteX0" fmla="*/ 0 w 2549525"/>
              <a:gd name="connsiteY0" fmla="*/ 118350 h 1877935"/>
              <a:gd name="connsiteX1" fmla="*/ 1818005 w 2549525"/>
              <a:gd name="connsiteY1" fmla="*/ 186930 h 1877935"/>
              <a:gd name="connsiteX2" fmla="*/ 2008505 w 2549525"/>
              <a:gd name="connsiteY2" fmla="*/ 301230 h 1877935"/>
              <a:gd name="connsiteX3" fmla="*/ 2549525 w 2549525"/>
              <a:gd name="connsiteY3" fmla="*/ 971791 h 1877935"/>
              <a:gd name="connsiteX4" fmla="*/ 2404745 w 2549525"/>
              <a:gd name="connsiteY4" fmla="*/ 1877935 h 1877935"/>
              <a:gd name="connsiteX5" fmla="*/ 525780 w 2549525"/>
              <a:gd name="connsiteY5" fmla="*/ 1877935 h 1877935"/>
              <a:gd name="connsiteX6" fmla="*/ 0 w 2549525"/>
              <a:gd name="connsiteY6" fmla="*/ 118350 h 1877935"/>
              <a:gd name="connsiteX0" fmla="*/ 0 w 2658447"/>
              <a:gd name="connsiteY0" fmla="*/ 118350 h 1877935"/>
              <a:gd name="connsiteX1" fmla="*/ 1818005 w 2658447"/>
              <a:gd name="connsiteY1" fmla="*/ 186930 h 1877935"/>
              <a:gd name="connsiteX2" fmla="*/ 2008505 w 2658447"/>
              <a:gd name="connsiteY2" fmla="*/ 301230 h 1877935"/>
              <a:gd name="connsiteX3" fmla="*/ 2549525 w 2658447"/>
              <a:gd name="connsiteY3" fmla="*/ 971791 h 1877935"/>
              <a:gd name="connsiteX4" fmla="*/ 2404745 w 2658447"/>
              <a:gd name="connsiteY4" fmla="*/ 1877935 h 1877935"/>
              <a:gd name="connsiteX5" fmla="*/ 525780 w 2658447"/>
              <a:gd name="connsiteY5" fmla="*/ 1877935 h 1877935"/>
              <a:gd name="connsiteX6" fmla="*/ 0 w 2658447"/>
              <a:gd name="connsiteY6" fmla="*/ 118350 h 18779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525780 w 4166210"/>
              <a:gd name="connsiteY5" fmla="*/ 1877935 h 3935335"/>
              <a:gd name="connsiteX6" fmla="*/ 0 w 4166210"/>
              <a:gd name="connsiteY6" fmla="*/ 118350 h 39353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3281044 w 4166210"/>
              <a:gd name="connsiteY5" fmla="*/ 3440671 h 3935335"/>
              <a:gd name="connsiteX6" fmla="*/ 525780 w 4166210"/>
              <a:gd name="connsiteY6" fmla="*/ 1877935 h 3935335"/>
              <a:gd name="connsiteX7" fmla="*/ 0 w 4166210"/>
              <a:gd name="connsiteY7" fmla="*/ 118350 h 39353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3082924 w 4166210"/>
              <a:gd name="connsiteY5" fmla="*/ 3882631 h 3935335"/>
              <a:gd name="connsiteX6" fmla="*/ 525780 w 4166210"/>
              <a:gd name="connsiteY6" fmla="*/ 1877935 h 3935335"/>
              <a:gd name="connsiteX7" fmla="*/ 0 w 4166210"/>
              <a:gd name="connsiteY7" fmla="*/ 118350 h 39353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3082924 w 4166210"/>
              <a:gd name="connsiteY5" fmla="*/ 3882631 h 3935335"/>
              <a:gd name="connsiteX6" fmla="*/ 2359024 w 4166210"/>
              <a:gd name="connsiteY6" fmla="*/ 3333991 h 3935335"/>
              <a:gd name="connsiteX7" fmla="*/ 525780 w 4166210"/>
              <a:gd name="connsiteY7" fmla="*/ 1877935 h 3935335"/>
              <a:gd name="connsiteX8" fmla="*/ 0 w 4166210"/>
              <a:gd name="connsiteY8" fmla="*/ 118350 h 39353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3082924 w 4166210"/>
              <a:gd name="connsiteY5" fmla="*/ 3882631 h 3935335"/>
              <a:gd name="connsiteX6" fmla="*/ 2480944 w 4166210"/>
              <a:gd name="connsiteY6" fmla="*/ 3250171 h 3935335"/>
              <a:gd name="connsiteX7" fmla="*/ 525780 w 4166210"/>
              <a:gd name="connsiteY7" fmla="*/ 1877935 h 3935335"/>
              <a:gd name="connsiteX8" fmla="*/ 0 w 4166210"/>
              <a:gd name="connsiteY8" fmla="*/ 118350 h 39353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3082924 w 4166210"/>
              <a:gd name="connsiteY5" fmla="*/ 3882631 h 3935335"/>
              <a:gd name="connsiteX6" fmla="*/ 2480944 w 4166210"/>
              <a:gd name="connsiteY6" fmla="*/ 3250171 h 3935335"/>
              <a:gd name="connsiteX7" fmla="*/ 1688464 w 4166210"/>
              <a:gd name="connsiteY7" fmla="*/ 2693911 h 3935335"/>
              <a:gd name="connsiteX8" fmla="*/ 525780 w 4166210"/>
              <a:gd name="connsiteY8" fmla="*/ 1877935 h 3935335"/>
              <a:gd name="connsiteX9" fmla="*/ 0 w 4166210"/>
              <a:gd name="connsiteY9" fmla="*/ 118350 h 39353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3082924 w 4166210"/>
              <a:gd name="connsiteY5" fmla="*/ 3882631 h 3935335"/>
              <a:gd name="connsiteX6" fmla="*/ 2480944 w 4166210"/>
              <a:gd name="connsiteY6" fmla="*/ 3250171 h 3935335"/>
              <a:gd name="connsiteX7" fmla="*/ 1734184 w 4166210"/>
              <a:gd name="connsiteY7" fmla="*/ 2648191 h 3935335"/>
              <a:gd name="connsiteX8" fmla="*/ 525780 w 4166210"/>
              <a:gd name="connsiteY8" fmla="*/ 1877935 h 3935335"/>
              <a:gd name="connsiteX9" fmla="*/ 0 w 4166210"/>
              <a:gd name="connsiteY9" fmla="*/ 118350 h 39353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3082924 w 4166210"/>
              <a:gd name="connsiteY5" fmla="*/ 3882631 h 3935335"/>
              <a:gd name="connsiteX6" fmla="*/ 2480944 w 4166210"/>
              <a:gd name="connsiteY6" fmla="*/ 3250171 h 3935335"/>
              <a:gd name="connsiteX7" fmla="*/ 1734184 w 4166210"/>
              <a:gd name="connsiteY7" fmla="*/ 2648191 h 3935335"/>
              <a:gd name="connsiteX8" fmla="*/ 1185544 w 4166210"/>
              <a:gd name="connsiteY8" fmla="*/ 2290051 h 3935335"/>
              <a:gd name="connsiteX9" fmla="*/ 525780 w 4166210"/>
              <a:gd name="connsiteY9" fmla="*/ 1877935 h 3935335"/>
              <a:gd name="connsiteX10" fmla="*/ 0 w 4166210"/>
              <a:gd name="connsiteY10" fmla="*/ 118350 h 39353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3082924 w 4166210"/>
              <a:gd name="connsiteY5" fmla="*/ 3882631 h 3935335"/>
              <a:gd name="connsiteX6" fmla="*/ 2480944 w 4166210"/>
              <a:gd name="connsiteY6" fmla="*/ 3250171 h 3935335"/>
              <a:gd name="connsiteX7" fmla="*/ 1734184 w 4166210"/>
              <a:gd name="connsiteY7" fmla="*/ 2648191 h 3935335"/>
              <a:gd name="connsiteX8" fmla="*/ 1261744 w 4166210"/>
              <a:gd name="connsiteY8" fmla="*/ 2190991 h 3935335"/>
              <a:gd name="connsiteX9" fmla="*/ 525780 w 4166210"/>
              <a:gd name="connsiteY9" fmla="*/ 1877935 h 3935335"/>
              <a:gd name="connsiteX10" fmla="*/ 0 w 4166210"/>
              <a:gd name="connsiteY10" fmla="*/ 118350 h 39353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3082924 w 4166210"/>
              <a:gd name="connsiteY5" fmla="*/ 3882631 h 3935335"/>
              <a:gd name="connsiteX6" fmla="*/ 2480944 w 4166210"/>
              <a:gd name="connsiteY6" fmla="*/ 3250171 h 3935335"/>
              <a:gd name="connsiteX7" fmla="*/ 1734184 w 4166210"/>
              <a:gd name="connsiteY7" fmla="*/ 2648191 h 3935335"/>
              <a:gd name="connsiteX8" fmla="*/ 1261744 w 4166210"/>
              <a:gd name="connsiteY8" fmla="*/ 2190991 h 3935335"/>
              <a:gd name="connsiteX9" fmla="*/ 903604 w 4166210"/>
              <a:gd name="connsiteY9" fmla="*/ 2030971 h 3935335"/>
              <a:gd name="connsiteX10" fmla="*/ 525780 w 4166210"/>
              <a:gd name="connsiteY10" fmla="*/ 1877935 h 3935335"/>
              <a:gd name="connsiteX11" fmla="*/ 0 w 4166210"/>
              <a:gd name="connsiteY11" fmla="*/ 118350 h 39353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3082924 w 4166210"/>
              <a:gd name="connsiteY5" fmla="*/ 3882631 h 3935335"/>
              <a:gd name="connsiteX6" fmla="*/ 2480944 w 4166210"/>
              <a:gd name="connsiteY6" fmla="*/ 3250171 h 3935335"/>
              <a:gd name="connsiteX7" fmla="*/ 1734184 w 4166210"/>
              <a:gd name="connsiteY7" fmla="*/ 2648191 h 3935335"/>
              <a:gd name="connsiteX8" fmla="*/ 1261744 w 4166210"/>
              <a:gd name="connsiteY8" fmla="*/ 2190991 h 3935335"/>
              <a:gd name="connsiteX9" fmla="*/ 941704 w 4166210"/>
              <a:gd name="connsiteY9" fmla="*/ 1962391 h 3935335"/>
              <a:gd name="connsiteX10" fmla="*/ 525780 w 4166210"/>
              <a:gd name="connsiteY10" fmla="*/ 1877935 h 3935335"/>
              <a:gd name="connsiteX11" fmla="*/ 0 w 4166210"/>
              <a:gd name="connsiteY11" fmla="*/ 118350 h 39353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3082924 w 4166210"/>
              <a:gd name="connsiteY5" fmla="*/ 3882631 h 3935335"/>
              <a:gd name="connsiteX6" fmla="*/ 2480944 w 4166210"/>
              <a:gd name="connsiteY6" fmla="*/ 3250171 h 3935335"/>
              <a:gd name="connsiteX7" fmla="*/ 1734184 w 4166210"/>
              <a:gd name="connsiteY7" fmla="*/ 2648191 h 3935335"/>
              <a:gd name="connsiteX8" fmla="*/ 1261744 w 4166210"/>
              <a:gd name="connsiteY8" fmla="*/ 2190991 h 3935335"/>
              <a:gd name="connsiteX9" fmla="*/ 941704 w 4166210"/>
              <a:gd name="connsiteY9" fmla="*/ 1962391 h 3935335"/>
              <a:gd name="connsiteX10" fmla="*/ 525780 w 4166210"/>
              <a:gd name="connsiteY10" fmla="*/ 1877935 h 3935335"/>
              <a:gd name="connsiteX11" fmla="*/ 431164 w 4166210"/>
              <a:gd name="connsiteY11" fmla="*/ 1566151 h 3935335"/>
              <a:gd name="connsiteX12" fmla="*/ 0 w 4166210"/>
              <a:gd name="connsiteY12" fmla="*/ 118350 h 39353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3082924 w 4166210"/>
              <a:gd name="connsiteY5" fmla="*/ 3882631 h 3935335"/>
              <a:gd name="connsiteX6" fmla="*/ 2480944 w 4166210"/>
              <a:gd name="connsiteY6" fmla="*/ 3250171 h 3935335"/>
              <a:gd name="connsiteX7" fmla="*/ 1734184 w 4166210"/>
              <a:gd name="connsiteY7" fmla="*/ 2648191 h 3935335"/>
              <a:gd name="connsiteX8" fmla="*/ 1261744 w 4166210"/>
              <a:gd name="connsiteY8" fmla="*/ 2190991 h 3935335"/>
              <a:gd name="connsiteX9" fmla="*/ 941704 w 4166210"/>
              <a:gd name="connsiteY9" fmla="*/ 1962391 h 3935335"/>
              <a:gd name="connsiteX10" fmla="*/ 647700 w 4166210"/>
              <a:gd name="connsiteY10" fmla="*/ 1756015 h 3935335"/>
              <a:gd name="connsiteX11" fmla="*/ 431164 w 4166210"/>
              <a:gd name="connsiteY11" fmla="*/ 1566151 h 3935335"/>
              <a:gd name="connsiteX12" fmla="*/ 0 w 4166210"/>
              <a:gd name="connsiteY12" fmla="*/ 118350 h 3935335"/>
              <a:gd name="connsiteX0" fmla="*/ 0 w 4166210"/>
              <a:gd name="connsiteY0" fmla="*/ 118350 h 3935335"/>
              <a:gd name="connsiteX1" fmla="*/ 1818005 w 4166210"/>
              <a:gd name="connsiteY1" fmla="*/ 186930 h 3935335"/>
              <a:gd name="connsiteX2" fmla="*/ 2008505 w 4166210"/>
              <a:gd name="connsiteY2" fmla="*/ 301230 h 3935335"/>
              <a:gd name="connsiteX3" fmla="*/ 2549525 w 4166210"/>
              <a:gd name="connsiteY3" fmla="*/ 971791 h 3935335"/>
              <a:gd name="connsiteX4" fmla="*/ 4164965 w 4166210"/>
              <a:gd name="connsiteY4" fmla="*/ 3935335 h 3935335"/>
              <a:gd name="connsiteX5" fmla="*/ 3082924 w 4166210"/>
              <a:gd name="connsiteY5" fmla="*/ 3882631 h 3935335"/>
              <a:gd name="connsiteX6" fmla="*/ 2480944 w 4166210"/>
              <a:gd name="connsiteY6" fmla="*/ 3250171 h 3935335"/>
              <a:gd name="connsiteX7" fmla="*/ 1734184 w 4166210"/>
              <a:gd name="connsiteY7" fmla="*/ 2648191 h 3935335"/>
              <a:gd name="connsiteX8" fmla="*/ 1261744 w 4166210"/>
              <a:gd name="connsiteY8" fmla="*/ 2190991 h 3935335"/>
              <a:gd name="connsiteX9" fmla="*/ 941704 w 4166210"/>
              <a:gd name="connsiteY9" fmla="*/ 1962391 h 3935335"/>
              <a:gd name="connsiteX10" fmla="*/ 647700 w 4166210"/>
              <a:gd name="connsiteY10" fmla="*/ 1756015 h 3935335"/>
              <a:gd name="connsiteX11" fmla="*/ 431164 w 4166210"/>
              <a:gd name="connsiteY11" fmla="*/ 1566151 h 3935335"/>
              <a:gd name="connsiteX12" fmla="*/ 332104 w 4166210"/>
              <a:gd name="connsiteY12" fmla="*/ 1276591 h 3935335"/>
              <a:gd name="connsiteX13" fmla="*/ 0 w 4166210"/>
              <a:gd name="connsiteY13" fmla="*/ 118350 h 3935335"/>
              <a:gd name="connsiteX0" fmla="*/ 48896 w 4215106"/>
              <a:gd name="connsiteY0" fmla="*/ 118350 h 3935335"/>
              <a:gd name="connsiteX1" fmla="*/ 1866901 w 4215106"/>
              <a:gd name="connsiteY1" fmla="*/ 186930 h 3935335"/>
              <a:gd name="connsiteX2" fmla="*/ 2057401 w 4215106"/>
              <a:gd name="connsiteY2" fmla="*/ 301230 h 3935335"/>
              <a:gd name="connsiteX3" fmla="*/ 2598421 w 4215106"/>
              <a:gd name="connsiteY3" fmla="*/ 971791 h 3935335"/>
              <a:gd name="connsiteX4" fmla="*/ 4213861 w 4215106"/>
              <a:gd name="connsiteY4" fmla="*/ 3935335 h 3935335"/>
              <a:gd name="connsiteX5" fmla="*/ 3131820 w 4215106"/>
              <a:gd name="connsiteY5" fmla="*/ 3882631 h 3935335"/>
              <a:gd name="connsiteX6" fmla="*/ 2529840 w 4215106"/>
              <a:gd name="connsiteY6" fmla="*/ 3250171 h 3935335"/>
              <a:gd name="connsiteX7" fmla="*/ 1783080 w 4215106"/>
              <a:gd name="connsiteY7" fmla="*/ 2648191 h 3935335"/>
              <a:gd name="connsiteX8" fmla="*/ 1310640 w 4215106"/>
              <a:gd name="connsiteY8" fmla="*/ 2190991 h 3935335"/>
              <a:gd name="connsiteX9" fmla="*/ 990600 w 4215106"/>
              <a:gd name="connsiteY9" fmla="*/ 1962391 h 3935335"/>
              <a:gd name="connsiteX10" fmla="*/ 696596 w 4215106"/>
              <a:gd name="connsiteY10" fmla="*/ 1756015 h 3935335"/>
              <a:gd name="connsiteX11" fmla="*/ 480060 w 4215106"/>
              <a:gd name="connsiteY11" fmla="*/ 1566151 h 3935335"/>
              <a:gd name="connsiteX12" fmla="*/ 0 w 4215106"/>
              <a:gd name="connsiteY12" fmla="*/ 964171 h 3935335"/>
              <a:gd name="connsiteX13" fmla="*/ 48896 w 4215106"/>
              <a:gd name="connsiteY13" fmla="*/ 118350 h 3935335"/>
              <a:gd name="connsiteX0" fmla="*/ 48896 w 4215106"/>
              <a:gd name="connsiteY0" fmla="*/ 118350 h 3935335"/>
              <a:gd name="connsiteX1" fmla="*/ 1866901 w 4215106"/>
              <a:gd name="connsiteY1" fmla="*/ 186930 h 3935335"/>
              <a:gd name="connsiteX2" fmla="*/ 2057401 w 4215106"/>
              <a:gd name="connsiteY2" fmla="*/ 301230 h 3935335"/>
              <a:gd name="connsiteX3" fmla="*/ 2598421 w 4215106"/>
              <a:gd name="connsiteY3" fmla="*/ 971791 h 3935335"/>
              <a:gd name="connsiteX4" fmla="*/ 4213861 w 4215106"/>
              <a:gd name="connsiteY4" fmla="*/ 3935335 h 3935335"/>
              <a:gd name="connsiteX5" fmla="*/ 3131820 w 4215106"/>
              <a:gd name="connsiteY5" fmla="*/ 3882631 h 3935335"/>
              <a:gd name="connsiteX6" fmla="*/ 2529840 w 4215106"/>
              <a:gd name="connsiteY6" fmla="*/ 3250171 h 3935335"/>
              <a:gd name="connsiteX7" fmla="*/ 1783080 w 4215106"/>
              <a:gd name="connsiteY7" fmla="*/ 2648191 h 3935335"/>
              <a:gd name="connsiteX8" fmla="*/ 1310640 w 4215106"/>
              <a:gd name="connsiteY8" fmla="*/ 2190991 h 3935335"/>
              <a:gd name="connsiteX9" fmla="*/ 990600 w 4215106"/>
              <a:gd name="connsiteY9" fmla="*/ 1962391 h 3935335"/>
              <a:gd name="connsiteX10" fmla="*/ 696596 w 4215106"/>
              <a:gd name="connsiteY10" fmla="*/ 1756015 h 3935335"/>
              <a:gd name="connsiteX11" fmla="*/ 320040 w 4215106"/>
              <a:gd name="connsiteY11" fmla="*/ 1444231 h 3935335"/>
              <a:gd name="connsiteX12" fmla="*/ 0 w 4215106"/>
              <a:gd name="connsiteY12" fmla="*/ 964171 h 3935335"/>
              <a:gd name="connsiteX13" fmla="*/ 48896 w 4215106"/>
              <a:gd name="connsiteY13" fmla="*/ 118350 h 3935335"/>
              <a:gd name="connsiteX0" fmla="*/ 48896 w 4215106"/>
              <a:gd name="connsiteY0" fmla="*/ 118350 h 3935335"/>
              <a:gd name="connsiteX1" fmla="*/ 1866901 w 4215106"/>
              <a:gd name="connsiteY1" fmla="*/ 186930 h 3935335"/>
              <a:gd name="connsiteX2" fmla="*/ 2057401 w 4215106"/>
              <a:gd name="connsiteY2" fmla="*/ 301230 h 3935335"/>
              <a:gd name="connsiteX3" fmla="*/ 2598421 w 4215106"/>
              <a:gd name="connsiteY3" fmla="*/ 971791 h 3935335"/>
              <a:gd name="connsiteX4" fmla="*/ 4213861 w 4215106"/>
              <a:gd name="connsiteY4" fmla="*/ 3935335 h 3935335"/>
              <a:gd name="connsiteX5" fmla="*/ 3131820 w 4215106"/>
              <a:gd name="connsiteY5" fmla="*/ 3882631 h 3935335"/>
              <a:gd name="connsiteX6" fmla="*/ 2529840 w 4215106"/>
              <a:gd name="connsiteY6" fmla="*/ 3250171 h 3935335"/>
              <a:gd name="connsiteX7" fmla="*/ 1783080 w 4215106"/>
              <a:gd name="connsiteY7" fmla="*/ 2648191 h 3935335"/>
              <a:gd name="connsiteX8" fmla="*/ 1310640 w 4215106"/>
              <a:gd name="connsiteY8" fmla="*/ 2190991 h 3935335"/>
              <a:gd name="connsiteX9" fmla="*/ 990600 w 4215106"/>
              <a:gd name="connsiteY9" fmla="*/ 1962391 h 3935335"/>
              <a:gd name="connsiteX10" fmla="*/ 696596 w 4215106"/>
              <a:gd name="connsiteY10" fmla="*/ 1756015 h 3935335"/>
              <a:gd name="connsiteX11" fmla="*/ 320040 w 4215106"/>
              <a:gd name="connsiteY11" fmla="*/ 1444231 h 3935335"/>
              <a:gd name="connsiteX12" fmla="*/ 0 w 4215106"/>
              <a:gd name="connsiteY12" fmla="*/ 964171 h 3935335"/>
              <a:gd name="connsiteX13" fmla="*/ 7620 w 4215106"/>
              <a:gd name="connsiteY13" fmla="*/ 743191 h 3935335"/>
              <a:gd name="connsiteX14" fmla="*/ 48896 w 4215106"/>
              <a:gd name="connsiteY14" fmla="*/ 118350 h 3935335"/>
              <a:gd name="connsiteX0" fmla="*/ 117476 w 4283686"/>
              <a:gd name="connsiteY0" fmla="*/ 118350 h 3935335"/>
              <a:gd name="connsiteX1" fmla="*/ 1935481 w 4283686"/>
              <a:gd name="connsiteY1" fmla="*/ 186930 h 3935335"/>
              <a:gd name="connsiteX2" fmla="*/ 2125981 w 4283686"/>
              <a:gd name="connsiteY2" fmla="*/ 301230 h 3935335"/>
              <a:gd name="connsiteX3" fmla="*/ 2667001 w 4283686"/>
              <a:gd name="connsiteY3" fmla="*/ 971791 h 3935335"/>
              <a:gd name="connsiteX4" fmla="*/ 4282441 w 4283686"/>
              <a:gd name="connsiteY4" fmla="*/ 3935335 h 3935335"/>
              <a:gd name="connsiteX5" fmla="*/ 3200400 w 4283686"/>
              <a:gd name="connsiteY5" fmla="*/ 3882631 h 3935335"/>
              <a:gd name="connsiteX6" fmla="*/ 2598420 w 4283686"/>
              <a:gd name="connsiteY6" fmla="*/ 3250171 h 3935335"/>
              <a:gd name="connsiteX7" fmla="*/ 1851660 w 4283686"/>
              <a:gd name="connsiteY7" fmla="*/ 2648191 h 3935335"/>
              <a:gd name="connsiteX8" fmla="*/ 1379220 w 4283686"/>
              <a:gd name="connsiteY8" fmla="*/ 2190991 h 3935335"/>
              <a:gd name="connsiteX9" fmla="*/ 1059180 w 4283686"/>
              <a:gd name="connsiteY9" fmla="*/ 1962391 h 3935335"/>
              <a:gd name="connsiteX10" fmla="*/ 765176 w 4283686"/>
              <a:gd name="connsiteY10" fmla="*/ 1756015 h 3935335"/>
              <a:gd name="connsiteX11" fmla="*/ 388620 w 4283686"/>
              <a:gd name="connsiteY11" fmla="*/ 1444231 h 3935335"/>
              <a:gd name="connsiteX12" fmla="*/ 68580 w 4283686"/>
              <a:gd name="connsiteY12" fmla="*/ 964171 h 3935335"/>
              <a:gd name="connsiteX13" fmla="*/ 0 w 4283686"/>
              <a:gd name="connsiteY13" fmla="*/ 636511 h 3935335"/>
              <a:gd name="connsiteX14" fmla="*/ 117476 w 4283686"/>
              <a:gd name="connsiteY14" fmla="*/ 118350 h 3935335"/>
              <a:gd name="connsiteX0" fmla="*/ 117476 w 4283686"/>
              <a:gd name="connsiteY0" fmla="*/ 118350 h 3935335"/>
              <a:gd name="connsiteX1" fmla="*/ 1935481 w 4283686"/>
              <a:gd name="connsiteY1" fmla="*/ 186930 h 3935335"/>
              <a:gd name="connsiteX2" fmla="*/ 2125981 w 4283686"/>
              <a:gd name="connsiteY2" fmla="*/ 301230 h 3935335"/>
              <a:gd name="connsiteX3" fmla="*/ 2667001 w 4283686"/>
              <a:gd name="connsiteY3" fmla="*/ 971791 h 3935335"/>
              <a:gd name="connsiteX4" fmla="*/ 4282441 w 4283686"/>
              <a:gd name="connsiteY4" fmla="*/ 3935335 h 3935335"/>
              <a:gd name="connsiteX5" fmla="*/ 3200400 w 4283686"/>
              <a:gd name="connsiteY5" fmla="*/ 3882631 h 3935335"/>
              <a:gd name="connsiteX6" fmla="*/ 2598420 w 4283686"/>
              <a:gd name="connsiteY6" fmla="*/ 3250171 h 3935335"/>
              <a:gd name="connsiteX7" fmla="*/ 1851660 w 4283686"/>
              <a:gd name="connsiteY7" fmla="*/ 2648191 h 3935335"/>
              <a:gd name="connsiteX8" fmla="*/ 1379220 w 4283686"/>
              <a:gd name="connsiteY8" fmla="*/ 2190991 h 3935335"/>
              <a:gd name="connsiteX9" fmla="*/ 1059180 w 4283686"/>
              <a:gd name="connsiteY9" fmla="*/ 1962391 h 3935335"/>
              <a:gd name="connsiteX10" fmla="*/ 765176 w 4283686"/>
              <a:gd name="connsiteY10" fmla="*/ 1756015 h 3935335"/>
              <a:gd name="connsiteX11" fmla="*/ 388620 w 4283686"/>
              <a:gd name="connsiteY11" fmla="*/ 1444231 h 3935335"/>
              <a:gd name="connsiteX12" fmla="*/ 68580 w 4283686"/>
              <a:gd name="connsiteY12" fmla="*/ 964171 h 3935335"/>
              <a:gd name="connsiteX13" fmla="*/ 45720 w 4283686"/>
              <a:gd name="connsiteY13" fmla="*/ 865111 h 3935335"/>
              <a:gd name="connsiteX14" fmla="*/ 0 w 4283686"/>
              <a:gd name="connsiteY14" fmla="*/ 636511 h 3935335"/>
              <a:gd name="connsiteX15" fmla="*/ 117476 w 4283686"/>
              <a:gd name="connsiteY15" fmla="*/ 118350 h 3935335"/>
              <a:gd name="connsiteX0" fmla="*/ 163196 w 4329406"/>
              <a:gd name="connsiteY0" fmla="*/ 118350 h 3935335"/>
              <a:gd name="connsiteX1" fmla="*/ 1981201 w 4329406"/>
              <a:gd name="connsiteY1" fmla="*/ 186930 h 3935335"/>
              <a:gd name="connsiteX2" fmla="*/ 2171701 w 4329406"/>
              <a:gd name="connsiteY2" fmla="*/ 301230 h 3935335"/>
              <a:gd name="connsiteX3" fmla="*/ 2712721 w 4329406"/>
              <a:gd name="connsiteY3" fmla="*/ 971791 h 3935335"/>
              <a:gd name="connsiteX4" fmla="*/ 4328161 w 4329406"/>
              <a:gd name="connsiteY4" fmla="*/ 3935335 h 3935335"/>
              <a:gd name="connsiteX5" fmla="*/ 3246120 w 4329406"/>
              <a:gd name="connsiteY5" fmla="*/ 3882631 h 3935335"/>
              <a:gd name="connsiteX6" fmla="*/ 2644140 w 4329406"/>
              <a:gd name="connsiteY6" fmla="*/ 3250171 h 3935335"/>
              <a:gd name="connsiteX7" fmla="*/ 1897380 w 4329406"/>
              <a:gd name="connsiteY7" fmla="*/ 2648191 h 3935335"/>
              <a:gd name="connsiteX8" fmla="*/ 1424940 w 4329406"/>
              <a:gd name="connsiteY8" fmla="*/ 2190991 h 3935335"/>
              <a:gd name="connsiteX9" fmla="*/ 1104900 w 4329406"/>
              <a:gd name="connsiteY9" fmla="*/ 1962391 h 3935335"/>
              <a:gd name="connsiteX10" fmla="*/ 810896 w 4329406"/>
              <a:gd name="connsiteY10" fmla="*/ 1756015 h 3935335"/>
              <a:gd name="connsiteX11" fmla="*/ 434340 w 4329406"/>
              <a:gd name="connsiteY11" fmla="*/ 1444231 h 3935335"/>
              <a:gd name="connsiteX12" fmla="*/ 114300 w 4329406"/>
              <a:gd name="connsiteY12" fmla="*/ 964171 h 3935335"/>
              <a:gd name="connsiteX13" fmla="*/ 0 w 4329406"/>
              <a:gd name="connsiteY13" fmla="*/ 743191 h 3935335"/>
              <a:gd name="connsiteX14" fmla="*/ 45720 w 4329406"/>
              <a:gd name="connsiteY14" fmla="*/ 636511 h 3935335"/>
              <a:gd name="connsiteX15" fmla="*/ 163196 w 4329406"/>
              <a:gd name="connsiteY15" fmla="*/ 118350 h 3935335"/>
              <a:gd name="connsiteX0" fmla="*/ 170816 w 4337026"/>
              <a:gd name="connsiteY0" fmla="*/ 118350 h 3935335"/>
              <a:gd name="connsiteX1" fmla="*/ 1988821 w 4337026"/>
              <a:gd name="connsiteY1" fmla="*/ 186930 h 3935335"/>
              <a:gd name="connsiteX2" fmla="*/ 2179321 w 4337026"/>
              <a:gd name="connsiteY2" fmla="*/ 301230 h 3935335"/>
              <a:gd name="connsiteX3" fmla="*/ 2720341 w 4337026"/>
              <a:gd name="connsiteY3" fmla="*/ 971791 h 3935335"/>
              <a:gd name="connsiteX4" fmla="*/ 4335781 w 4337026"/>
              <a:gd name="connsiteY4" fmla="*/ 3935335 h 3935335"/>
              <a:gd name="connsiteX5" fmla="*/ 3253740 w 4337026"/>
              <a:gd name="connsiteY5" fmla="*/ 3882631 h 3935335"/>
              <a:gd name="connsiteX6" fmla="*/ 2651760 w 4337026"/>
              <a:gd name="connsiteY6" fmla="*/ 3250171 h 3935335"/>
              <a:gd name="connsiteX7" fmla="*/ 1905000 w 4337026"/>
              <a:gd name="connsiteY7" fmla="*/ 2648191 h 3935335"/>
              <a:gd name="connsiteX8" fmla="*/ 1432560 w 4337026"/>
              <a:gd name="connsiteY8" fmla="*/ 2190991 h 3935335"/>
              <a:gd name="connsiteX9" fmla="*/ 1112520 w 4337026"/>
              <a:gd name="connsiteY9" fmla="*/ 1962391 h 3935335"/>
              <a:gd name="connsiteX10" fmla="*/ 818516 w 4337026"/>
              <a:gd name="connsiteY10" fmla="*/ 1756015 h 3935335"/>
              <a:gd name="connsiteX11" fmla="*/ 441960 w 4337026"/>
              <a:gd name="connsiteY11" fmla="*/ 1444231 h 3935335"/>
              <a:gd name="connsiteX12" fmla="*/ 121920 w 4337026"/>
              <a:gd name="connsiteY12" fmla="*/ 964171 h 3935335"/>
              <a:gd name="connsiteX13" fmla="*/ 7620 w 4337026"/>
              <a:gd name="connsiteY13" fmla="*/ 743191 h 3935335"/>
              <a:gd name="connsiteX14" fmla="*/ 0 w 4337026"/>
              <a:gd name="connsiteY14" fmla="*/ 644131 h 3935335"/>
              <a:gd name="connsiteX15" fmla="*/ 170816 w 4337026"/>
              <a:gd name="connsiteY15" fmla="*/ 118350 h 3935335"/>
              <a:gd name="connsiteX0" fmla="*/ 170816 w 4337026"/>
              <a:gd name="connsiteY0" fmla="*/ 130498 h 3947483"/>
              <a:gd name="connsiteX1" fmla="*/ 1965961 w 4337026"/>
              <a:gd name="connsiteY1" fmla="*/ 153358 h 3947483"/>
              <a:gd name="connsiteX2" fmla="*/ 2179321 w 4337026"/>
              <a:gd name="connsiteY2" fmla="*/ 313378 h 3947483"/>
              <a:gd name="connsiteX3" fmla="*/ 2720341 w 4337026"/>
              <a:gd name="connsiteY3" fmla="*/ 983939 h 3947483"/>
              <a:gd name="connsiteX4" fmla="*/ 4335781 w 4337026"/>
              <a:gd name="connsiteY4" fmla="*/ 3947483 h 3947483"/>
              <a:gd name="connsiteX5" fmla="*/ 3253740 w 4337026"/>
              <a:gd name="connsiteY5" fmla="*/ 3894779 h 3947483"/>
              <a:gd name="connsiteX6" fmla="*/ 2651760 w 4337026"/>
              <a:gd name="connsiteY6" fmla="*/ 3262319 h 3947483"/>
              <a:gd name="connsiteX7" fmla="*/ 1905000 w 4337026"/>
              <a:gd name="connsiteY7" fmla="*/ 2660339 h 3947483"/>
              <a:gd name="connsiteX8" fmla="*/ 1432560 w 4337026"/>
              <a:gd name="connsiteY8" fmla="*/ 2203139 h 3947483"/>
              <a:gd name="connsiteX9" fmla="*/ 1112520 w 4337026"/>
              <a:gd name="connsiteY9" fmla="*/ 1974539 h 3947483"/>
              <a:gd name="connsiteX10" fmla="*/ 818516 w 4337026"/>
              <a:gd name="connsiteY10" fmla="*/ 1768163 h 3947483"/>
              <a:gd name="connsiteX11" fmla="*/ 441960 w 4337026"/>
              <a:gd name="connsiteY11" fmla="*/ 1456379 h 3947483"/>
              <a:gd name="connsiteX12" fmla="*/ 121920 w 4337026"/>
              <a:gd name="connsiteY12" fmla="*/ 976319 h 3947483"/>
              <a:gd name="connsiteX13" fmla="*/ 7620 w 4337026"/>
              <a:gd name="connsiteY13" fmla="*/ 755339 h 3947483"/>
              <a:gd name="connsiteX14" fmla="*/ 0 w 4337026"/>
              <a:gd name="connsiteY14" fmla="*/ 656279 h 3947483"/>
              <a:gd name="connsiteX15" fmla="*/ 170816 w 4337026"/>
              <a:gd name="connsiteY15" fmla="*/ 130498 h 3947483"/>
              <a:gd name="connsiteX0" fmla="*/ 170816 w 4337026"/>
              <a:gd name="connsiteY0" fmla="*/ 130498 h 3947483"/>
              <a:gd name="connsiteX1" fmla="*/ 1965961 w 4337026"/>
              <a:gd name="connsiteY1" fmla="*/ 153358 h 3947483"/>
              <a:gd name="connsiteX2" fmla="*/ 2019301 w 4337026"/>
              <a:gd name="connsiteY2" fmla="*/ 229558 h 3947483"/>
              <a:gd name="connsiteX3" fmla="*/ 2720341 w 4337026"/>
              <a:gd name="connsiteY3" fmla="*/ 983939 h 3947483"/>
              <a:gd name="connsiteX4" fmla="*/ 4335781 w 4337026"/>
              <a:gd name="connsiteY4" fmla="*/ 3947483 h 3947483"/>
              <a:gd name="connsiteX5" fmla="*/ 3253740 w 4337026"/>
              <a:gd name="connsiteY5" fmla="*/ 3894779 h 3947483"/>
              <a:gd name="connsiteX6" fmla="*/ 2651760 w 4337026"/>
              <a:gd name="connsiteY6" fmla="*/ 3262319 h 3947483"/>
              <a:gd name="connsiteX7" fmla="*/ 1905000 w 4337026"/>
              <a:gd name="connsiteY7" fmla="*/ 2660339 h 3947483"/>
              <a:gd name="connsiteX8" fmla="*/ 1432560 w 4337026"/>
              <a:gd name="connsiteY8" fmla="*/ 2203139 h 3947483"/>
              <a:gd name="connsiteX9" fmla="*/ 1112520 w 4337026"/>
              <a:gd name="connsiteY9" fmla="*/ 1974539 h 3947483"/>
              <a:gd name="connsiteX10" fmla="*/ 818516 w 4337026"/>
              <a:gd name="connsiteY10" fmla="*/ 1768163 h 3947483"/>
              <a:gd name="connsiteX11" fmla="*/ 441960 w 4337026"/>
              <a:gd name="connsiteY11" fmla="*/ 1456379 h 3947483"/>
              <a:gd name="connsiteX12" fmla="*/ 121920 w 4337026"/>
              <a:gd name="connsiteY12" fmla="*/ 976319 h 3947483"/>
              <a:gd name="connsiteX13" fmla="*/ 7620 w 4337026"/>
              <a:gd name="connsiteY13" fmla="*/ 755339 h 3947483"/>
              <a:gd name="connsiteX14" fmla="*/ 0 w 4337026"/>
              <a:gd name="connsiteY14" fmla="*/ 656279 h 3947483"/>
              <a:gd name="connsiteX15" fmla="*/ 170816 w 4337026"/>
              <a:gd name="connsiteY15" fmla="*/ 130498 h 3947483"/>
              <a:gd name="connsiteX0" fmla="*/ 170816 w 4337026"/>
              <a:gd name="connsiteY0" fmla="*/ 130498 h 3947483"/>
              <a:gd name="connsiteX1" fmla="*/ 1965961 w 4337026"/>
              <a:gd name="connsiteY1" fmla="*/ 153358 h 3947483"/>
              <a:gd name="connsiteX2" fmla="*/ 2087881 w 4337026"/>
              <a:gd name="connsiteY2" fmla="*/ 237178 h 3947483"/>
              <a:gd name="connsiteX3" fmla="*/ 2720341 w 4337026"/>
              <a:gd name="connsiteY3" fmla="*/ 983939 h 3947483"/>
              <a:gd name="connsiteX4" fmla="*/ 4335781 w 4337026"/>
              <a:gd name="connsiteY4" fmla="*/ 3947483 h 3947483"/>
              <a:gd name="connsiteX5" fmla="*/ 3253740 w 4337026"/>
              <a:gd name="connsiteY5" fmla="*/ 3894779 h 3947483"/>
              <a:gd name="connsiteX6" fmla="*/ 2651760 w 4337026"/>
              <a:gd name="connsiteY6" fmla="*/ 3262319 h 3947483"/>
              <a:gd name="connsiteX7" fmla="*/ 1905000 w 4337026"/>
              <a:gd name="connsiteY7" fmla="*/ 2660339 h 3947483"/>
              <a:gd name="connsiteX8" fmla="*/ 1432560 w 4337026"/>
              <a:gd name="connsiteY8" fmla="*/ 2203139 h 3947483"/>
              <a:gd name="connsiteX9" fmla="*/ 1112520 w 4337026"/>
              <a:gd name="connsiteY9" fmla="*/ 1974539 h 3947483"/>
              <a:gd name="connsiteX10" fmla="*/ 818516 w 4337026"/>
              <a:gd name="connsiteY10" fmla="*/ 1768163 h 3947483"/>
              <a:gd name="connsiteX11" fmla="*/ 441960 w 4337026"/>
              <a:gd name="connsiteY11" fmla="*/ 1456379 h 3947483"/>
              <a:gd name="connsiteX12" fmla="*/ 121920 w 4337026"/>
              <a:gd name="connsiteY12" fmla="*/ 976319 h 3947483"/>
              <a:gd name="connsiteX13" fmla="*/ 7620 w 4337026"/>
              <a:gd name="connsiteY13" fmla="*/ 755339 h 3947483"/>
              <a:gd name="connsiteX14" fmla="*/ 0 w 4337026"/>
              <a:gd name="connsiteY14" fmla="*/ 656279 h 3947483"/>
              <a:gd name="connsiteX15" fmla="*/ 170816 w 4337026"/>
              <a:gd name="connsiteY15" fmla="*/ 130498 h 3947483"/>
              <a:gd name="connsiteX0" fmla="*/ 170816 w 4337026"/>
              <a:gd name="connsiteY0" fmla="*/ 130498 h 3947483"/>
              <a:gd name="connsiteX1" fmla="*/ 1965961 w 4337026"/>
              <a:gd name="connsiteY1" fmla="*/ 153358 h 3947483"/>
              <a:gd name="connsiteX2" fmla="*/ 2087881 w 4337026"/>
              <a:gd name="connsiteY2" fmla="*/ 237178 h 3947483"/>
              <a:gd name="connsiteX3" fmla="*/ 2164080 w 4337026"/>
              <a:gd name="connsiteY3" fmla="*/ 328619 h 3947483"/>
              <a:gd name="connsiteX4" fmla="*/ 2720341 w 4337026"/>
              <a:gd name="connsiteY4" fmla="*/ 983939 h 3947483"/>
              <a:gd name="connsiteX5" fmla="*/ 4335781 w 4337026"/>
              <a:gd name="connsiteY5" fmla="*/ 3947483 h 3947483"/>
              <a:gd name="connsiteX6" fmla="*/ 3253740 w 4337026"/>
              <a:gd name="connsiteY6" fmla="*/ 3894779 h 3947483"/>
              <a:gd name="connsiteX7" fmla="*/ 2651760 w 4337026"/>
              <a:gd name="connsiteY7" fmla="*/ 3262319 h 3947483"/>
              <a:gd name="connsiteX8" fmla="*/ 1905000 w 4337026"/>
              <a:gd name="connsiteY8" fmla="*/ 2660339 h 3947483"/>
              <a:gd name="connsiteX9" fmla="*/ 1432560 w 4337026"/>
              <a:gd name="connsiteY9" fmla="*/ 2203139 h 3947483"/>
              <a:gd name="connsiteX10" fmla="*/ 1112520 w 4337026"/>
              <a:gd name="connsiteY10" fmla="*/ 1974539 h 3947483"/>
              <a:gd name="connsiteX11" fmla="*/ 818516 w 4337026"/>
              <a:gd name="connsiteY11" fmla="*/ 1768163 h 3947483"/>
              <a:gd name="connsiteX12" fmla="*/ 441960 w 4337026"/>
              <a:gd name="connsiteY12" fmla="*/ 1456379 h 3947483"/>
              <a:gd name="connsiteX13" fmla="*/ 121920 w 4337026"/>
              <a:gd name="connsiteY13" fmla="*/ 976319 h 3947483"/>
              <a:gd name="connsiteX14" fmla="*/ 7620 w 4337026"/>
              <a:gd name="connsiteY14" fmla="*/ 755339 h 3947483"/>
              <a:gd name="connsiteX15" fmla="*/ 0 w 4337026"/>
              <a:gd name="connsiteY15" fmla="*/ 656279 h 3947483"/>
              <a:gd name="connsiteX16" fmla="*/ 170816 w 4337026"/>
              <a:gd name="connsiteY16" fmla="*/ 130498 h 3947483"/>
              <a:gd name="connsiteX0" fmla="*/ 170816 w 4337026"/>
              <a:gd name="connsiteY0" fmla="*/ 130498 h 3947483"/>
              <a:gd name="connsiteX1" fmla="*/ 1965961 w 4337026"/>
              <a:gd name="connsiteY1" fmla="*/ 153358 h 3947483"/>
              <a:gd name="connsiteX2" fmla="*/ 2087881 w 4337026"/>
              <a:gd name="connsiteY2" fmla="*/ 237178 h 3947483"/>
              <a:gd name="connsiteX3" fmla="*/ 2225040 w 4337026"/>
              <a:gd name="connsiteY3" fmla="*/ 328619 h 3947483"/>
              <a:gd name="connsiteX4" fmla="*/ 2720341 w 4337026"/>
              <a:gd name="connsiteY4" fmla="*/ 983939 h 3947483"/>
              <a:gd name="connsiteX5" fmla="*/ 4335781 w 4337026"/>
              <a:gd name="connsiteY5" fmla="*/ 3947483 h 3947483"/>
              <a:gd name="connsiteX6" fmla="*/ 3253740 w 4337026"/>
              <a:gd name="connsiteY6" fmla="*/ 3894779 h 3947483"/>
              <a:gd name="connsiteX7" fmla="*/ 2651760 w 4337026"/>
              <a:gd name="connsiteY7" fmla="*/ 3262319 h 3947483"/>
              <a:gd name="connsiteX8" fmla="*/ 1905000 w 4337026"/>
              <a:gd name="connsiteY8" fmla="*/ 2660339 h 3947483"/>
              <a:gd name="connsiteX9" fmla="*/ 1432560 w 4337026"/>
              <a:gd name="connsiteY9" fmla="*/ 2203139 h 3947483"/>
              <a:gd name="connsiteX10" fmla="*/ 1112520 w 4337026"/>
              <a:gd name="connsiteY10" fmla="*/ 1974539 h 3947483"/>
              <a:gd name="connsiteX11" fmla="*/ 818516 w 4337026"/>
              <a:gd name="connsiteY11" fmla="*/ 1768163 h 3947483"/>
              <a:gd name="connsiteX12" fmla="*/ 441960 w 4337026"/>
              <a:gd name="connsiteY12" fmla="*/ 1456379 h 3947483"/>
              <a:gd name="connsiteX13" fmla="*/ 121920 w 4337026"/>
              <a:gd name="connsiteY13" fmla="*/ 976319 h 3947483"/>
              <a:gd name="connsiteX14" fmla="*/ 7620 w 4337026"/>
              <a:gd name="connsiteY14" fmla="*/ 755339 h 3947483"/>
              <a:gd name="connsiteX15" fmla="*/ 0 w 4337026"/>
              <a:gd name="connsiteY15" fmla="*/ 656279 h 3947483"/>
              <a:gd name="connsiteX16" fmla="*/ 170816 w 4337026"/>
              <a:gd name="connsiteY16" fmla="*/ 130498 h 3947483"/>
              <a:gd name="connsiteX0" fmla="*/ 170816 w 4337026"/>
              <a:gd name="connsiteY0" fmla="*/ 137469 h 3954454"/>
              <a:gd name="connsiteX1" fmla="*/ 495300 w 4337026"/>
              <a:gd name="connsiteY1" fmla="*/ 310 h 3954454"/>
              <a:gd name="connsiteX2" fmla="*/ 1965961 w 4337026"/>
              <a:gd name="connsiteY2" fmla="*/ 160329 h 3954454"/>
              <a:gd name="connsiteX3" fmla="*/ 2087881 w 4337026"/>
              <a:gd name="connsiteY3" fmla="*/ 244149 h 3954454"/>
              <a:gd name="connsiteX4" fmla="*/ 2225040 w 4337026"/>
              <a:gd name="connsiteY4" fmla="*/ 335590 h 3954454"/>
              <a:gd name="connsiteX5" fmla="*/ 2720341 w 4337026"/>
              <a:gd name="connsiteY5" fmla="*/ 990910 h 3954454"/>
              <a:gd name="connsiteX6" fmla="*/ 4335781 w 4337026"/>
              <a:gd name="connsiteY6" fmla="*/ 3954454 h 3954454"/>
              <a:gd name="connsiteX7" fmla="*/ 3253740 w 4337026"/>
              <a:gd name="connsiteY7" fmla="*/ 3901750 h 3954454"/>
              <a:gd name="connsiteX8" fmla="*/ 2651760 w 4337026"/>
              <a:gd name="connsiteY8" fmla="*/ 3269290 h 3954454"/>
              <a:gd name="connsiteX9" fmla="*/ 1905000 w 4337026"/>
              <a:gd name="connsiteY9" fmla="*/ 2667310 h 3954454"/>
              <a:gd name="connsiteX10" fmla="*/ 1432560 w 4337026"/>
              <a:gd name="connsiteY10" fmla="*/ 2210110 h 3954454"/>
              <a:gd name="connsiteX11" fmla="*/ 1112520 w 4337026"/>
              <a:gd name="connsiteY11" fmla="*/ 1981510 h 3954454"/>
              <a:gd name="connsiteX12" fmla="*/ 818516 w 4337026"/>
              <a:gd name="connsiteY12" fmla="*/ 1775134 h 3954454"/>
              <a:gd name="connsiteX13" fmla="*/ 441960 w 4337026"/>
              <a:gd name="connsiteY13" fmla="*/ 1463350 h 3954454"/>
              <a:gd name="connsiteX14" fmla="*/ 121920 w 4337026"/>
              <a:gd name="connsiteY14" fmla="*/ 983290 h 3954454"/>
              <a:gd name="connsiteX15" fmla="*/ 7620 w 4337026"/>
              <a:gd name="connsiteY15" fmla="*/ 762310 h 3954454"/>
              <a:gd name="connsiteX16" fmla="*/ 0 w 4337026"/>
              <a:gd name="connsiteY16" fmla="*/ 663250 h 3954454"/>
              <a:gd name="connsiteX17" fmla="*/ 170816 w 4337026"/>
              <a:gd name="connsiteY17" fmla="*/ 137469 h 3954454"/>
              <a:gd name="connsiteX0" fmla="*/ 170816 w 4337026"/>
              <a:gd name="connsiteY0" fmla="*/ 52083 h 3869068"/>
              <a:gd name="connsiteX1" fmla="*/ 624840 w 4337026"/>
              <a:gd name="connsiteY1" fmla="*/ 44464 h 3869068"/>
              <a:gd name="connsiteX2" fmla="*/ 1965961 w 4337026"/>
              <a:gd name="connsiteY2" fmla="*/ 74943 h 3869068"/>
              <a:gd name="connsiteX3" fmla="*/ 2087881 w 4337026"/>
              <a:gd name="connsiteY3" fmla="*/ 158763 h 3869068"/>
              <a:gd name="connsiteX4" fmla="*/ 2225040 w 4337026"/>
              <a:gd name="connsiteY4" fmla="*/ 250204 h 3869068"/>
              <a:gd name="connsiteX5" fmla="*/ 2720341 w 4337026"/>
              <a:gd name="connsiteY5" fmla="*/ 905524 h 3869068"/>
              <a:gd name="connsiteX6" fmla="*/ 4335781 w 4337026"/>
              <a:gd name="connsiteY6" fmla="*/ 3869068 h 3869068"/>
              <a:gd name="connsiteX7" fmla="*/ 3253740 w 4337026"/>
              <a:gd name="connsiteY7" fmla="*/ 3816364 h 3869068"/>
              <a:gd name="connsiteX8" fmla="*/ 2651760 w 4337026"/>
              <a:gd name="connsiteY8" fmla="*/ 3183904 h 3869068"/>
              <a:gd name="connsiteX9" fmla="*/ 1905000 w 4337026"/>
              <a:gd name="connsiteY9" fmla="*/ 2581924 h 3869068"/>
              <a:gd name="connsiteX10" fmla="*/ 1432560 w 4337026"/>
              <a:gd name="connsiteY10" fmla="*/ 2124724 h 3869068"/>
              <a:gd name="connsiteX11" fmla="*/ 1112520 w 4337026"/>
              <a:gd name="connsiteY11" fmla="*/ 1896124 h 3869068"/>
              <a:gd name="connsiteX12" fmla="*/ 818516 w 4337026"/>
              <a:gd name="connsiteY12" fmla="*/ 1689748 h 3869068"/>
              <a:gd name="connsiteX13" fmla="*/ 441960 w 4337026"/>
              <a:gd name="connsiteY13" fmla="*/ 1377964 h 3869068"/>
              <a:gd name="connsiteX14" fmla="*/ 121920 w 4337026"/>
              <a:gd name="connsiteY14" fmla="*/ 897904 h 3869068"/>
              <a:gd name="connsiteX15" fmla="*/ 7620 w 4337026"/>
              <a:gd name="connsiteY15" fmla="*/ 676924 h 3869068"/>
              <a:gd name="connsiteX16" fmla="*/ 0 w 4337026"/>
              <a:gd name="connsiteY16" fmla="*/ 577864 h 3869068"/>
              <a:gd name="connsiteX17" fmla="*/ 170816 w 4337026"/>
              <a:gd name="connsiteY17" fmla="*/ 52083 h 3869068"/>
              <a:gd name="connsiteX0" fmla="*/ 170816 w 4337026"/>
              <a:gd name="connsiteY0" fmla="*/ 52083 h 3869068"/>
              <a:gd name="connsiteX1" fmla="*/ 624840 w 4337026"/>
              <a:gd name="connsiteY1" fmla="*/ 44464 h 3869068"/>
              <a:gd name="connsiteX2" fmla="*/ 1691641 w 4337026"/>
              <a:gd name="connsiteY2" fmla="*/ 67323 h 3869068"/>
              <a:gd name="connsiteX3" fmla="*/ 2087881 w 4337026"/>
              <a:gd name="connsiteY3" fmla="*/ 158763 h 3869068"/>
              <a:gd name="connsiteX4" fmla="*/ 2225040 w 4337026"/>
              <a:gd name="connsiteY4" fmla="*/ 250204 h 3869068"/>
              <a:gd name="connsiteX5" fmla="*/ 2720341 w 4337026"/>
              <a:gd name="connsiteY5" fmla="*/ 905524 h 3869068"/>
              <a:gd name="connsiteX6" fmla="*/ 4335781 w 4337026"/>
              <a:gd name="connsiteY6" fmla="*/ 3869068 h 3869068"/>
              <a:gd name="connsiteX7" fmla="*/ 3253740 w 4337026"/>
              <a:gd name="connsiteY7" fmla="*/ 3816364 h 3869068"/>
              <a:gd name="connsiteX8" fmla="*/ 2651760 w 4337026"/>
              <a:gd name="connsiteY8" fmla="*/ 3183904 h 3869068"/>
              <a:gd name="connsiteX9" fmla="*/ 1905000 w 4337026"/>
              <a:gd name="connsiteY9" fmla="*/ 2581924 h 3869068"/>
              <a:gd name="connsiteX10" fmla="*/ 1432560 w 4337026"/>
              <a:gd name="connsiteY10" fmla="*/ 2124724 h 3869068"/>
              <a:gd name="connsiteX11" fmla="*/ 1112520 w 4337026"/>
              <a:gd name="connsiteY11" fmla="*/ 1896124 h 3869068"/>
              <a:gd name="connsiteX12" fmla="*/ 818516 w 4337026"/>
              <a:gd name="connsiteY12" fmla="*/ 1689748 h 3869068"/>
              <a:gd name="connsiteX13" fmla="*/ 441960 w 4337026"/>
              <a:gd name="connsiteY13" fmla="*/ 1377964 h 3869068"/>
              <a:gd name="connsiteX14" fmla="*/ 121920 w 4337026"/>
              <a:gd name="connsiteY14" fmla="*/ 897904 h 3869068"/>
              <a:gd name="connsiteX15" fmla="*/ 7620 w 4337026"/>
              <a:gd name="connsiteY15" fmla="*/ 676924 h 3869068"/>
              <a:gd name="connsiteX16" fmla="*/ 0 w 4337026"/>
              <a:gd name="connsiteY16" fmla="*/ 577864 h 3869068"/>
              <a:gd name="connsiteX17" fmla="*/ 170816 w 4337026"/>
              <a:gd name="connsiteY17" fmla="*/ 52083 h 3869068"/>
              <a:gd name="connsiteX0" fmla="*/ 170816 w 4337026"/>
              <a:gd name="connsiteY0" fmla="*/ 52083 h 3869068"/>
              <a:gd name="connsiteX1" fmla="*/ 624840 w 4337026"/>
              <a:gd name="connsiteY1" fmla="*/ 44464 h 3869068"/>
              <a:gd name="connsiteX2" fmla="*/ 1691641 w 4337026"/>
              <a:gd name="connsiteY2" fmla="*/ 67323 h 3869068"/>
              <a:gd name="connsiteX3" fmla="*/ 1927860 w 4337026"/>
              <a:gd name="connsiteY3" fmla="*/ 44464 h 3869068"/>
              <a:gd name="connsiteX4" fmla="*/ 2087881 w 4337026"/>
              <a:gd name="connsiteY4" fmla="*/ 158763 h 3869068"/>
              <a:gd name="connsiteX5" fmla="*/ 2225040 w 4337026"/>
              <a:gd name="connsiteY5" fmla="*/ 250204 h 3869068"/>
              <a:gd name="connsiteX6" fmla="*/ 2720341 w 4337026"/>
              <a:gd name="connsiteY6" fmla="*/ 905524 h 3869068"/>
              <a:gd name="connsiteX7" fmla="*/ 4335781 w 4337026"/>
              <a:gd name="connsiteY7" fmla="*/ 3869068 h 3869068"/>
              <a:gd name="connsiteX8" fmla="*/ 3253740 w 4337026"/>
              <a:gd name="connsiteY8" fmla="*/ 3816364 h 3869068"/>
              <a:gd name="connsiteX9" fmla="*/ 2651760 w 4337026"/>
              <a:gd name="connsiteY9" fmla="*/ 3183904 h 3869068"/>
              <a:gd name="connsiteX10" fmla="*/ 1905000 w 4337026"/>
              <a:gd name="connsiteY10" fmla="*/ 2581924 h 3869068"/>
              <a:gd name="connsiteX11" fmla="*/ 1432560 w 4337026"/>
              <a:gd name="connsiteY11" fmla="*/ 2124724 h 3869068"/>
              <a:gd name="connsiteX12" fmla="*/ 1112520 w 4337026"/>
              <a:gd name="connsiteY12" fmla="*/ 1896124 h 3869068"/>
              <a:gd name="connsiteX13" fmla="*/ 818516 w 4337026"/>
              <a:gd name="connsiteY13" fmla="*/ 1689748 h 3869068"/>
              <a:gd name="connsiteX14" fmla="*/ 441960 w 4337026"/>
              <a:gd name="connsiteY14" fmla="*/ 1377964 h 3869068"/>
              <a:gd name="connsiteX15" fmla="*/ 121920 w 4337026"/>
              <a:gd name="connsiteY15" fmla="*/ 897904 h 3869068"/>
              <a:gd name="connsiteX16" fmla="*/ 7620 w 4337026"/>
              <a:gd name="connsiteY16" fmla="*/ 676924 h 3869068"/>
              <a:gd name="connsiteX17" fmla="*/ 0 w 4337026"/>
              <a:gd name="connsiteY17" fmla="*/ 577864 h 3869068"/>
              <a:gd name="connsiteX18" fmla="*/ 170816 w 4337026"/>
              <a:gd name="connsiteY18" fmla="*/ 52083 h 3869068"/>
              <a:gd name="connsiteX0" fmla="*/ 170816 w 4337026"/>
              <a:gd name="connsiteY0" fmla="*/ 52083 h 3869068"/>
              <a:gd name="connsiteX1" fmla="*/ 624840 w 4337026"/>
              <a:gd name="connsiteY1" fmla="*/ 44464 h 3869068"/>
              <a:gd name="connsiteX2" fmla="*/ 1691641 w 4337026"/>
              <a:gd name="connsiteY2" fmla="*/ 67323 h 3869068"/>
              <a:gd name="connsiteX3" fmla="*/ 1950720 w 4337026"/>
              <a:gd name="connsiteY3" fmla="*/ 74944 h 3869068"/>
              <a:gd name="connsiteX4" fmla="*/ 2087881 w 4337026"/>
              <a:gd name="connsiteY4" fmla="*/ 158763 h 3869068"/>
              <a:gd name="connsiteX5" fmla="*/ 2225040 w 4337026"/>
              <a:gd name="connsiteY5" fmla="*/ 250204 h 3869068"/>
              <a:gd name="connsiteX6" fmla="*/ 2720341 w 4337026"/>
              <a:gd name="connsiteY6" fmla="*/ 905524 h 3869068"/>
              <a:gd name="connsiteX7" fmla="*/ 4335781 w 4337026"/>
              <a:gd name="connsiteY7" fmla="*/ 3869068 h 3869068"/>
              <a:gd name="connsiteX8" fmla="*/ 3253740 w 4337026"/>
              <a:gd name="connsiteY8" fmla="*/ 3816364 h 3869068"/>
              <a:gd name="connsiteX9" fmla="*/ 2651760 w 4337026"/>
              <a:gd name="connsiteY9" fmla="*/ 3183904 h 3869068"/>
              <a:gd name="connsiteX10" fmla="*/ 1905000 w 4337026"/>
              <a:gd name="connsiteY10" fmla="*/ 2581924 h 3869068"/>
              <a:gd name="connsiteX11" fmla="*/ 1432560 w 4337026"/>
              <a:gd name="connsiteY11" fmla="*/ 2124724 h 3869068"/>
              <a:gd name="connsiteX12" fmla="*/ 1112520 w 4337026"/>
              <a:gd name="connsiteY12" fmla="*/ 1896124 h 3869068"/>
              <a:gd name="connsiteX13" fmla="*/ 818516 w 4337026"/>
              <a:gd name="connsiteY13" fmla="*/ 1689748 h 3869068"/>
              <a:gd name="connsiteX14" fmla="*/ 441960 w 4337026"/>
              <a:gd name="connsiteY14" fmla="*/ 1377964 h 3869068"/>
              <a:gd name="connsiteX15" fmla="*/ 121920 w 4337026"/>
              <a:gd name="connsiteY15" fmla="*/ 897904 h 3869068"/>
              <a:gd name="connsiteX16" fmla="*/ 7620 w 4337026"/>
              <a:gd name="connsiteY16" fmla="*/ 676924 h 3869068"/>
              <a:gd name="connsiteX17" fmla="*/ 0 w 4337026"/>
              <a:gd name="connsiteY17" fmla="*/ 577864 h 3869068"/>
              <a:gd name="connsiteX18" fmla="*/ 170816 w 4337026"/>
              <a:gd name="connsiteY18" fmla="*/ 52083 h 3869068"/>
              <a:gd name="connsiteX0" fmla="*/ 201296 w 4337026"/>
              <a:gd name="connsiteY0" fmla="*/ 92270 h 3827975"/>
              <a:gd name="connsiteX1" fmla="*/ 624840 w 4337026"/>
              <a:gd name="connsiteY1" fmla="*/ 3371 h 3827975"/>
              <a:gd name="connsiteX2" fmla="*/ 1691641 w 4337026"/>
              <a:gd name="connsiteY2" fmla="*/ 26230 h 3827975"/>
              <a:gd name="connsiteX3" fmla="*/ 1950720 w 4337026"/>
              <a:gd name="connsiteY3" fmla="*/ 33851 h 3827975"/>
              <a:gd name="connsiteX4" fmla="*/ 2087881 w 4337026"/>
              <a:gd name="connsiteY4" fmla="*/ 117670 h 3827975"/>
              <a:gd name="connsiteX5" fmla="*/ 2225040 w 4337026"/>
              <a:gd name="connsiteY5" fmla="*/ 209111 h 3827975"/>
              <a:gd name="connsiteX6" fmla="*/ 2720341 w 4337026"/>
              <a:gd name="connsiteY6" fmla="*/ 864431 h 3827975"/>
              <a:gd name="connsiteX7" fmla="*/ 4335781 w 4337026"/>
              <a:gd name="connsiteY7" fmla="*/ 3827975 h 3827975"/>
              <a:gd name="connsiteX8" fmla="*/ 3253740 w 4337026"/>
              <a:gd name="connsiteY8" fmla="*/ 3775271 h 3827975"/>
              <a:gd name="connsiteX9" fmla="*/ 2651760 w 4337026"/>
              <a:gd name="connsiteY9" fmla="*/ 3142811 h 3827975"/>
              <a:gd name="connsiteX10" fmla="*/ 1905000 w 4337026"/>
              <a:gd name="connsiteY10" fmla="*/ 2540831 h 3827975"/>
              <a:gd name="connsiteX11" fmla="*/ 1432560 w 4337026"/>
              <a:gd name="connsiteY11" fmla="*/ 2083631 h 3827975"/>
              <a:gd name="connsiteX12" fmla="*/ 1112520 w 4337026"/>
              <a:gd name="connsiteY12" fmla="*/ 1855031 h 3827975"/>
              <a:gd name="connsiteX13" fmla="*/ 818516 w 4337026"/>
              <a:gd name="connsiteY13" fmla="*/ 1648655 h 3827975"/>
              <a:gd name="connsiteX14" fmla="*/ 441960 w 4337026"/>
              <a:gd name="connsiteY14" fmla="*/ 1336871 h 3827975"/>
              <a:gd name="connsiteX15" fmla="*/ 121920 w 4337026"/>
              <a:gd name="connsiteY15" fmla="*/ 856811 h 3827975"/>
              <a:gd name="connsiteX16" fmla="*/ 7620 w 4337026"/>
              <a:gd name="connsiteY16" fmla="*/ 635831 h 3827975"/>
              <a:gd name="connsiteX17" fmla="*/ 0 w 4337026"/>
              <a:gd name="connsiteY17" fmla="*/ 536771 h 3827975"/>
              <a:gd name="connsiteX18" fmla="*/ 201296 w 4337026"/>
              <a:gd name="connsiteY18" fmla="*/ 92270 h 382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37026" h="3827975">
                <a:moveTo>
                  <a:pt x="201296" y="92270"/>
                </a:moveTo>
                <a:cubicBezTo>
                  <a:pt x="283846" y="-18220"/>
                  <a:pt x="325649" y="-439"/>
                  <a:pt x="624840" y="3371"/>
                </a:cubicBezTo>
                <a:lnTo>
                  <a:pt x="1691641" y="26230"/>
                </a:lnTo>
                <a:cubicBezTo>
                  <a:pt x="1908811" y="26230"/>
                  <a:pt x="1884680" y="18611"/>
                  <a:pt x="1950720" y="33851"/>
                </a:cubicBezTo>
                <a:cubicBezTo>
                  <a:pt x="2016760" y="49091"/>
                  <a:pt x="2038351" y="83380"/>
                  <a:pt x="2087881" y="117670"/>
                </a:cubicBezTo>
                <a:lnTo>
                  <a:pt x="2225040" y="209111"/>
                </a:lnTo>
                <a:lnTo>
                  <a:pt x="2720341" y="864431"/>
                </a:lnTo>
                <a:cubicBezTo>
                  <a:pt x="3014981" y="1486519"/>
                  <a:pt x="4384041" y="3525927"/>
                  <a:pt x="4335781" y="3827975"/>
                </a:cubicBezTo>
                <a:lnTo>
                  <a:pt x="3253740" y="3775271"/>
                </a:lnTo>
                <a:lnTo>
                  <a:pt x="2651760" y="3142811"/>
                </a:lnTo>
                <a:lnTo>
                  <a:pt x="1905000" y="2540831"/>
                </a:lnTo>
                <a:lnTo>
                  <a:pt x="1432560" y="2083631"/>
                </a:lnTo>
                <a:lnTo>
                  <a:pt x="1112520" y="1855031"/>
                </a:lnTo>
                <a:lnTo>
                  <a:pt x="818516" y="1648655"/>
                </a:lnTo>
                <a:lnTo>
                  <a:pt x="441960" y="1336871"/>
                </a:lnTo>
                <a:lnTo>
                  <a:pt x="121920" y="856811"/>
                </a:lnTo>
                <a:lnTo>
                  <a:pt x="7620" y="635831"/>
                </a:lnTo>
                <a:lnTo>
                  <a:pt x="0" y="536771"/>
                </a:lnTo>
                <a:lnTo>
                  <a:pt x="201296" y="9227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854C6DE-FBA7-48D5-B367-69D1F984B7FE}"/>
              </a:ext>
            </a:extLst>
          </p:cNvPr>
          <p:cNvSpPr txBox="1"/>
          <p:nvPr/>
        </p:nvSpPr>
        <p:spPr>
          <a:xfrm>
            <a:off x="508259" y="90105"/>
            <a:ext cx="5341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এলাকার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বর্তমান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চ্যালেঞ্জ </a:t>
            </a:r>
          </a:p>
        </p:txBody>
      </p:sp>
      <p:sp>
        <p:nvSpPr>
          <p:cNvPr id="14" name="TextBox 13"/>
          <p:cNvSpPr txBox="1"/>
          <p:nvPr/>
        </p:nvSpPr>
        <p:spPr>
          <a:xfrm rot="2239670">
            <a:off x="451452" y="3359226"/>
            <a:ext cx="3014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>
                <a:solidFill>
                  <a:srgbClr val="FFFF00"/>
                </a:solidFill>
                <a:latin typeface="Nikosh" pitchFamily="2" charset="0"/>
                <a:cs typeface="Nikosh" pitchFamily="2" charset="0"/>
              </a:rPr>
              <a:t>দেশের সর্ববৃহৎ অর্থনৈতিক অঞ্চল  </a:t>
            </a:r>
            <a:endParaRPr lang="en-US" sz="3200" b="1" dirty="0">
              <a:solidFill>
                <a:srgbClr val="FFFF00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665367">
            <a:off x="2691732" y="3300648"/>
            <a:ext cx="3014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spc="67" dirty="0" err="1">
                <a:ln w="11430"/>
                <a:solidFill>
                  <a:srgbClr val="FFFF00"/>
                </a:solidFill>
                <a:latin typeface="Nikosh" pitchFamily="2" charset="0"/>
                <a:cs typeface="Nikosh" pitchFamily="2" charset="0"/>
              </a:rPr>
              <a:t>বিদ্যমান</a:t>
            </a:r>
            <a:r>
              <a:rPr lang="en-US" sz="3200" b="1" spc="67" dirty="0">
                <a:ln w="11430"/>
                <a:solidFill>
                  <a:srgbClr val="FFFF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spc="67" dirty="0" err="1">
                <a:ln w="11430"/>
                <a:solidFill>
                  <a:srgbClr val="FFFF00"/>
                </a:solidFill>
                <a:latin typeface="Nikosh" pitchFamily="2" charset="0"/>
                <a:cs typeface="Nikosh" pitchFamily="2" charset="0"/>
              </a:rPr>
              <a:t>মানব</a:t>
            </a:r>
            <a:r>
              <a:rPr lang="en-US" sz="3200" b="1" spc="67" dirty="0">
                <a:ln w="11430"/>
                <a:solidFill>
                  <a:srgbClr val="FFFF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spc="67" dirty="0" err="1">
                <a:ln w="11430"/>
                <a:solidFill>
                  <a:srgbClr val="FFFF00"/>
                </a:solidFill>
                <a:latin typeface="Nikosh" pitchFamily="2" charset="0"/>
                <a:cs typeface="Nikosh" pitchFamily="2" charset="0"/>
              </a:rPr>
              <a:t>বসতি</a:t>
            </a:r>
            <a:r>
              <a:rPr lang="en-US" sz="3200" b="1" spc="67" dirty="0">
                <a:ln w="11430"/>
                <a:solidFill>
                  <a:srgbClr val="FFFF00"/>
                </a:solidFill>
                <a:latin typeface="Nikosh" pitchFamily="2" charset="0"/>
                <a:cs typeface="Nikosh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64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4604DAF-104C-43ED-86A9-59BCC400C911}"/>
              </a:ext>
            </a:extLst>
          </p:cNvPr>
          <p:cNvSpPr txBox="1"/>
          <p:nvPr/>
        </p:nvSpPr>
        <p:spPr>
          <a:xfrm>
            <a:off x="3554361" y="2301410"/>
            <a:ext cx="50500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প্রধান</a:t>
            </a:r>
            <a:r>
              <a:rPr lang="en-US" sz="6600" b="1" dirty="0" smtClean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6600" b="1" dirty="0" err="1" smtClean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সমস্যাসমূহ</a:t>
            </a:r>
            <a:r>
              <a:rPr lang="en-US" sz="6600" b="1" dirty="0" smtClean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US" sz="6600" b="1" dirty="0">
              <a:solidFill>
                <a:srgbClr val="00682F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0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278C5CF-7471-46A7-9D7F-3F9E33216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834" y="2610095"/>
            <a:ext cx="31216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bn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উপজেলায় জলাবদ্ধতা </a:t>
            </a:r>
            <a:r>
              <a:rPr lang="bn-IN" sz="32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সমস্যা</a:t>
            </a:r>
          </a:p>
        </p:txBody>
      </p:sp>
      <p:pic>
        <p:nvPicPr>
          <p:cNvPr id="3" name="Picture 2" descr="C:\Users\HP-NPC\Desktop\MUDP_Model_Result_20200115\Structure_Plan_Impact\No_Flood_Control\10yr3hrim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86" y="-37466"/>
            <a:ext cx="5242814" cy="678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59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5738" y="2967038"/>
            <a:ext cx="1660525" cy="92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DB827F2-200E-47B6-BA76-0B85A6209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12" y="72569"/>
            <a:ext cx="4745676" cy="6141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72181B-4688-42CE-B133-1DC0D8374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52" y="72569"/>
            <a:ext cx="4745676" cy="61414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93FB027-B84E-45D3-9375-D87EEBBD0B12}"/>
              </a:ext>
            </a:extLst>
          </p:cNvPr>
          <p:cNvSpPr txBox="1"/>
          <p:nvPr/>
        </p:nvSpPr>
        <p:spPr>
          <a:xfrm>
            <a:off x="7083463" y="6318041"/>
            <a:ext cx="498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মাটির ১০০ ফুটের অধিক গভীরে আর্সেনিকের মাত্রা </a:t>
            </a:r>
            <a:endParaRPr lang="en-US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9895F4-78F3-4955-BCDA-EC6004E3D033}"/>
              </a:ext>
            </a:extLst>
          </p:cNvPr>
          <p:cNvSpPr txBox="1"/>
          <p:nvPr/>
        </p:nvSpPr>
        <p:spPr>
          <a:xfrm>
            <a:off x="2109768" y="6318041"/>
            <a:ext cx="498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মাটির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নিচে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১০০ ফুট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পর্যন্ত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আর্সেনিকের মাত্রা </a:t>
            </a:r>
            <a:endParaRPr lang="en-US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09506B1-BB42-4BB1-9DB9-E4E69A800511}"/>
              </a:ext>
            </a:extLst>
          </p:cNvPr>
          <p:cNvSpPr txBox="1"/>
          <p:nvPr/>
        </p:nvSpPr>
        <p:spPr>
          <a:xfrm>
            <a:off x="0" y="2203241"/>
            <a:ext cx="2351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উপজেলায়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আ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্সেনিকের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চিত্র</a:t>
            </a:r>
            <a:endParaRPr lang="en-US" sz="32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6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93FB027-B84E-45D3-9375-D87EEBBD0B12}"/>
              </a:ext>
            </a:extLst>
          </p:cNvPr>
          <p:cNvSpPr txBox="1"/>
          <p:nvPr/>
        </p:nvSpPr>
        <p:spPr>
          <a:xfrm>
            <a:off x="7083463" y="6318041"/>
            <a:ext cx="498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মাটির ১০০ ফুটের অধিক গভীরে লবনাক্ততার মাত্রা </a:t>
            </a:r>
            <a:endParaRPr lang="en-US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9895F4-78F3-4955-BCDA-EC6004E3D033}"/>
              </a:ext>
            </a:extLst>
          </p:cNvPr>
          <p:cNvSpPr txBox="1"/>
          <p:nvPr/>
        </p:nvSpPr>
        <p:spPr>
          <a:xfrm>
            <a:off x="2109768" y="6318041"/>
            <a:ext cx="498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মাটির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নিচে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১০০ ফুট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পর্যন্ত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লবনাক্ততার মাত্রা </a:t>
            </a:r>
            <a:endParaRPr lang="en-US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09506B1-BB42-4BB1-9DB9-E4E69A800511}"/>
              </a:ext>
            </a:extLst>
          </p:cNvPr>
          <p:cNvSpPr txBox="1"/>
          <p:nvPr/>
        </p:nvSpPr>
        <p:spPr>
          <a:xfrm>
            <a:off x="-1" y="2203241"/>
            <a:ext cx="25400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উপজেলায়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প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ে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ল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as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চিত্র</a:t>
            </a:r>
            <a:endParaRPr lang="en-US" sz="32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99B76A-BD5C-4124-81CC-2E24D8D8EE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5" y="72571"/>
            <a:ext cx="4731651" cy="6141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AE4558-4A7C-45A1-A652-F0F094B9D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538" y="72569"/>
            <a:ext cx="4745675" cy="61414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394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1" y="279401"/>
            <a:ext cx="11542183" cy="60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" y="383118"/>
            <a:ext cx="1073151" cy="33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1" y="306917"/>
            <a:ext cx="1350433" cy="58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6">
            <a:extLst>
              <a:ext uri="{FF2B5EF4-FFF2-40B4-BE49-F238E27FC236}"/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20052"/>
              </p:ext>
            </p:extLst>
          </p:nvPr>
        </p:nvGraphicFramePr>
        <p:xfrm>
          <a:off x="6753225" y="864253"/>
          <a:ext cx="5438775" cy="5239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r="1115" b="4172"/>
          <a:stretch>
            <a:fillRect/>
          </a:stretch>
        </p:blipFill>
        <p:spPr bwMode="auto">
          <a:xfrm>
            <a:off x="336550" y="1205443"/>
            <a:ext cx="5427133" cy="146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85" y="1098551"/>
            <a:ext cx="22479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188386" y="3775469"/>
            <a:ext cx="8807449" cy="258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Essential 01: Organize for Resilience	 	 	 	 	 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Essential 02: Identify, Understand and Use Current and Future Risk Scenarios	 	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Essential 03: Strengthen Financial Capacity for Resilience	 	 	 	 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Essential 04: Pursue Resilient Urban Development	 	 	 	 	 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Essential 05: Safeguard Natural Buffers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Essential 06: Strengthen Institutional Capacity for Resilience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Essential 07:  Understand and Strengthen Societal Capacity for Resilience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Essential 08: Increase Infrastructure Resilience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Essential 09: Ensure Effective Disaster Response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Essential 10: Expedite Recovery and Build Back Better</a:t>
            </a:r>
          </a:p>
        </p:txBody>
      </p:sp>
      <p:sp>
        <p:nvSpPr>
          <p:cNvPr id="14" name="Rectangle 13">
            <a:extLst>
              <a:ext uri="{FF2B5EF4-FFF2-40B4-BE49-F238E27FC236}"/>
            </a:extLst>
          </p:cNvPr>
          <p:cNvSpPr/>
          <p:nvPr/>
        </p:nvSpPr>
        <p:spPr>
          <a:xfrm>
            <a:off x="338059" y="3151549"/>
            <a:ext cx="5113867" cy="60748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>
              <a:defRPr/>
            </a:pP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Indicator</a:t>
            </a:r>
          </a:p>
        </p:txBody>
      </p:sp>
      <p:sp>
        <p:nvSpPr>
          <p:cNvPr id="11274" name="Rectangle 1"/>
          <p:cNvSpPr>
            <a:spLocks noChangeArrowheads="1"/>
          </p:cNvSpPr>
          <p:nvPr/>
        </p:nvSpPr>
        <p:spPr bwMode="auto">
          <a:xfrm>
            <a:off x="7195458" y="6159501"/>
            <a:ext cx="8307615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fontAlgn="t"/>
            <a:r>
              <a:rPr lang="en-US" sz="1600" dirty="0" smtClean="0"/>
              <a:t>Source: United </a:t>
            </a:r>
            <a:r>
              <a:rPr lang="en-US" sz="1600" dirty="0"/>
              <a:t>Nations Office for Disaster Risk Reduction</a:t>
            </a:r>
          </a:p>
        </p:txBody>
      </p:sp>
    </p:spTree>
    <p:extLst>
      <p:ext uri="{BB962C8B-B14F-4D97-AF65-F5344CB8AC3E}">
        <p14:creationId xmlns:p14="http://schemas.microsoft.com/office/powerpoint/2010/main" val="5078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" y="383118"/>
            <a:ext cx="1073151" cy="33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8"/>
          <p:cNvGrpSpPr>
            <a:grpSpLocks/>
          </p:cNvGrpSpPr>
          <p:nvPr/>
        </p:nvGrpSpPr>
        <p:grpSpPr bwMode="auto">
          <a:xfrm>
            <a:off x="2436285" y="1310217"/>
            <a:ext cx="6953249" cy="4809067"/>
            <a:chOff x="950686" y="3145699"/>
            <a:chExt cx="5638800" cy="3962400"/>
          </a:xfrm>
        </p:grpSpPr>
        <p:graphicFrame>
          <p:nvGraphicFramePr>
            <p:cNvPr id="10" name="Diagram 9"/>
            <p:cNvGraphicFramePr/>
            <p:nvPr>
              <p:extLst>
                <p:ext uri="{D42A27DB-BD31-4B8C-83A1-F6EECF244321}">
                  <p14:modId xmlns:p14="http://schemas.microsoft.com/office/powerpoint/2010/main" val="1329301721"/>
                </p:ext>
              </p:extLst>
            </p:nvPr>
          </p:nvGraphicFramePr>
          <p:xfrm>
            <a:off x="950686" y="3145699"/>
            <a:ext cx="5638800" cy="3962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1" name="Oval 10"/>
            <p:cNvSpPr/>
            <p:nvPr/>
          </p:nvSpPr>
          <p:spPr>
            <a:xfrm>
              <a:off x="3288535" y="4736182"/>
              <a:ext cx="1216168" cy="962808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25400" cap="flat">
              <a:solidFill>
                <a:srgbClr val="00206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9" tIns="45719" rIns="45719" bIns="45719" spcCol="38100" anchor="ctr">
              <a:spAutoFit/>
            </a:bodyPr>
            <a:lstStyle/>
            <a:p>
              <a:pPr algn="ctr" defTabSz="1390615">
                <a:defRPr/>
              </a:pPr>
              <a:r>
                <a:rPr lang="bn-IN" sz="2400" b="1" dirty="0" smtClean="0">
                  <a:solidFill>
                    <a:srgbClr val="C00000"/>
                  </a:solidFill>
                  <a:latin typeface="Nikosh" pitchFamily="2" charset="0"/>
                  <a:ea typeface="ＭＳ Ｐゴシック" charset="0"/>
                  <a:cs typeface="Nikosh" pitchFamily="2" charset="0"/>
                </a:rPr>
                <a:t>জরিপ কার্যক্রম</a:t>
              </a:r>
              <a:endParaRPr lang="en-US" sz="2400" b="1" dirty="0">
                <a:solidFill>
                  <a:srgbClr val="C00000"/>
                </a:solidFill>
                <a:latin typeface="Nikosh" pitchFamily="2" charset="0"/>
                <a:ea typeface="Arial"/>
                <a:cs typeface="Nikosh" pitchFamily="2" charset="0"/>
                <a:sym typeface="Arial"/>
              </a:endParaRPr>
            </a:p>
          </p:txBody>
        </p:sp>
      </p:grpSp>
      <p:pic>
        <p:nvPicPr>
          <p:cNvPr id="1229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533" y="4838701"/>
            <a:ext cx="2559051" cy="191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533" y="889001"/>
            <a:ext cx="2559051" cy="19177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229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4870451"/>
            <a:ext cx="2588684" cy="189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7050618" y="1640418"/>
            <a:ext cx="2343149" cy="182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8923867" y="3058585"/>
            <a:ext cx="571500" cy="1714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2189872">
            <a:off x="8644708" y="5090182"/>
            <a:ext cx="799558" cy="1221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2885018" y="5698067"/>
            <a:ext cx="2434167" cy="2413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2762673">
            <a:off x="2726268" y="2317751"/>
            <a:ext cx="639233" cy="2815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302" name="Picture 3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35350" r="54185" b="34441"/>
          <a:stretch>
            <a:fillRect/>
          </a:stretch>
        </p:blipFill>
        <p:spPr bwMode="auto">
          <a:xfrm>
            <a:off x="190501" y="2880785"/>
            <a:ext cx="2614084" cy="1900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ight Arrow 28"/>
          <p:cNvSpPr/>
          <p:nvPr/>
        </p:nvSpPr>
        <p:spPr>
          <a:xfrm rot="10800000">
            <a:off x="2804583" y="4144432"/>
            <a:ext cx="500591" cy="2370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304" name="Picture 20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889001"/>
            <a:ext cx="2614084" cy="190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367" y="2815167"/>
            <a:ext cx="2459567" cy="19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125838" y="1524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পরিকল্পনা</a:t>
            </a:r>
            <a:r>
              <a:rPr lang="en-US" sz="32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32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প্রণয়ন কার্যক্রম </a:t>
            </a:r>
            <a:endParaRPr lang="en-US" sz="32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3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510447-3B9C-4A3A-9BC1-5241252EC3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4408"/>
            <a:ext cx="5388428" cy="6735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3464E7-E776-473D-8C7E-D049BBD1D7EF}"/>
              </a:ext>
            </a:extLst>
          </p:cNvPr>
          <p:cNvSpPr txBox="1"/>
          <p:nvPr/>
        </p:nvSpPr>
        <p:spPr>
          <a:xfrm>
            <a:off x="715895" y="161999"/>
            <a:ext cx="4288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ী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স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াই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উপজেলার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বর্তমান </a:t>
            </a:r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  <a:hlinkClick r:id="rId3" action="ppaction://hlinkfile"/>
              </a:rPr>
              <a:t>ফিজিক্যাল ফিচার </a:t>
            </a:r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ম্যাপ 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7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473" y="125506"/>
            <a:ext cx="4131609" cy="647700"/>
          </a:xfrm>
        </p:spPr>
        <p:txBody>
          <a:bodyPr>
            <a:normAutofit/>
          </a:bodyPr>
          <a:lstStyle/>
          <a:p>
            <a:r>
              <a:rPr lang="bn-IN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বর্তমান অবকাঠামোর ধরণ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8" t="8709" r="31060"/>
          <a:stretch/>
        </p:blipFill>
        <p:spPr>
          <a:xfrm>
            <a:off x="6877050" y="0"/>
            <a:ext cx="5143500" cy="682063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7318"/>
              </p:ext>
            </p:extLst>
          </p:nvPr>
        </p:nvGraphicFramePr>
        <p:xfrm>
          <a:off x="429532" y="3252195"/>
          <a:ext cx="528917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665"/>
                <a:gridCol w="1984751"/>
                <a:gridCol w="13527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অবকাঠামোর</a:t>
                      </a:r>
                      <a:r>
                        <a:rPr lang="en-US" sz="1600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ধরণ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অবকাঠামোর</a:t>
                      </a:r>
                      <a:r>
                        <a:rPr lang="en-US" sz="1600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সংখ্যা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শতকরা</a:t>
                      </a:r>
                      <a:r>
                        <a:rPr lang="en-US" sz="1600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(%)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কাচাঁ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৬৪৭১৯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৩৭.৫৭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পাকা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১৯৭১০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১১.৪৪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সেমি-পাকা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১৮৩১৯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১০.৬৪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টিনশেড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৬৯৩৫১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৪০.২৬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নির্মাণাধীন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১৪৪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০.০৮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কাঠের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০.০০০১</a:t>
                      </a:r>
                      <a:endParaRPr lang="en-US" sz="16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মোট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১,৭২,২৪৫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১০০.০০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6A05A8-D139-4D52-B564-2E9566B5F434}"/>
              </a:ext>
            </a:extLst>
          </p:cNvPr>
          <p:cNvSpPr txBox="1"/>
          <p:nvPr/>
        </p:nvSpPr>
        <p:spPr>
          <a:xfrm>
            <a:off x="575836" y="944033"/>
            <a:ext cx="4949372" cy="20005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latin typeface="Nikosh" panose="02000000000000000000" pitchFamily="2" charset="0"/>
                <a:cs typeface="Nikosh" panose="02000000000000000000" pitchFamily="2" charset="0"/>
              </a:rPr>
              <a:t>মোট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 স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ট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চ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এর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800" b="1" dirty="0"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2800" b="1" dirty="0" err="1">
                <a:latin typeface="Nikosh" panose="02000000000000000000" pitchFamily="2" charset="0"/>
                <a:cs typeface="Nikosh" panose="02000000000000000000" pitchFamily="2" charset="0"/>
              </a:rPr>
              <a:t>ংখ্যা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8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১,৭২,২৪৫ </a:t>
            </a:r>
            <a:r>
              <a:rPr lang="en-US" sz="2800" b="1" dirty="0" err="1"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endParaRPr lang="bn-IN" sz="28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মিরসরাই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400" b="1" dirty="0"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ৌরসভা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	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= 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৯,২৪৬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endParaRPr lang="en-US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বারইয়ার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হাট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400" b="1" dirty="0"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ৌরসভা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	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= </a:t>
            </a:r>
            <a:r>
              <a:rPr lang="as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৩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৪৫২ </a:t>
            </a:r>
            <a:r>
              <a:rPr lang="as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১৬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ই</a:t>
            </a:r>
            <a:r>
              <a:rPr lang="as-IN" sz="2400" b="1" dirty="0">
                <a:latin typeface="Nikosh" panose="02000000000000000000" pitchFamily="2" charset="0"/>
                <a:cs typeface="Nikosh" panose="02000000000000000000" pitchFamily="2" charset="0"/>
              </a:rPr>
              <a:t>উ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sz="2400" b="1" dirty="0"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য়ন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		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= </a:t>
            </a:r>
            <a:r>
              <a:rPr lang="bn-IN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১,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৫</a:t>
            </a:r>
            <a:r>
              <a:rPr lang="bn-IN" sz="24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৯,৫৪৭ </a:t>
            </a:r>
            <a:r>
              <a:rPr lang="en-US" sz="24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endParaRPr lang="bn-IN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768" y="1066778"/>
            <a:ext cx="624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de-DE" sz="28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মীরসরাই  উপজেলা</a:t>
            </a:r>
          </a:p>
          <a:p>
            <a:pPr lvl="1">
              <a:buFont typeface="Wingdings" pitchFamily="2" charset="2"/>
              <a:buChar char="§"/>
            </a:pPr>
            <a:r>
              <a:rPr lang="de-DE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de-DE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১৬</a:t>
            </a:r>
            <a:r>
              <a:rPr lang="en-US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de-DE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ইউনিয়ন</a:t>
            </a:r>
            <a:endParaRPr lang="de-DE" sz="20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de-DE" sz="20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de-DE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০২ </a:t>
            </a:r>
            <a:r>
              <a:rPr lang="de-DE" sz="2000" dirty="0">
                <a:latin typeface="Nikosh" panose="02000000000000000000" pitchFamily="2" charset="0"/>
                <a:cs typeface="Nikosh" panose="02000000000000000000" pitchFamily="2" charset="0"/>
              </a:rPr>
              <a:t>পৌরসভা</a:t>
            </a:r>
          </a:p>
          <a:p>
            <a:pPr lvl="1">
              <a:buFont typeface="Wingdings" pitchFamily="2" charset="2"/>
              <a:buChar char="§"/>
            </a:pPr>
            <a:r>
              <a:rPr lang="de-DE" sz="2000" dirty="0">
                <a:latin typeface="Nikosh" panose="02000000000000000000" pitchFamily="2" charset="0"/>
                <a:cs typeface="Nikosh" panose="02000000000000000000" pitchFamily="2" charset="0"/>
              </a:rPr>
              <a:t> আয়তন </a:t>
            </a:r>
            <a:r>
              <a:rPr lang="de-DE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৪৮২.৮৮ </a:t>
            </a:r>
            <a:r>
              <a:rPr lang="de-DE" sz="2000" dirty="0">
                <a:latin typeface="Nikosh" panose="02000000000000000000" pitchFamily="2" charset="0"/>
                <a:cs typeface="Nikosh" panose="02000000000000000000" pitchFamily="2" charset="0"/>
              </a:rPr>
              <a:t>বর্গকিলোমিটার</a:t>
            </a:r>
          </a:p>
          <a:p>
            <a:pPr lvl="1"/>
            <a:r>
              <a:rPr lang="de-DE" sz="2000" dirty="0">
                <a:latin typeface="Nikosh" panose="02000000000000000000" pitchFamily="2" charset="0"/>
                <a:cs typeface="Nikosh" panose="02000000000000000000" pitchFamily="2" charset="0"/>
              </a:rPr>
              <a:t>   (বিবিএস, </a:t>
            </a:r>
            <a:r>
              <a:rPr lang="de-DE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২০১১)</a:t>
            </a:r>
            <a:endParaRPr lang="de-DE" sz="20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504" y="381000"/>
            <a:ext cx="3968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 এলাকা </a:t>
            </a:r>
            <a:r>
              <a:rPr lang="en-US" sz="28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পরিচিতি</a:t>
            </a:r>
            <a:r>
              <a:rPr lang="en-US" sz="28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92876"/>
            <a:ext cx="2844800" cy="365125"/>
          </a:xfrm>
        </p:spPr>
        <p:txBody>
          <a:bodyPr/>
          <a:lstStyle/>
          <a:p>
            <a:fld id="{136BD607-7A0F-449A-8477-66CC94FCDEF5}" type="slidenum">
              <a:rPr lang="en-US" sz="1600" smtClean="0">
                <a:latin typeface="NikoshBAN" pitchFamily="2" charset="0"/>
                <a:cs typeface="NikoshBAN" pitchFamily="2" charset="0"/>
              </a:rPr>
              <a:pPr/>
              <a:t>2</a:t>
            </a:fld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46" y="6096"/>
            <a:ext cx="5673857" cy="6795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504" y="2993577"/>
            <a:ext cx="3968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প্রকল্পের লক্ষ্য ও উদ্দেশ্য </a:t>
            </a:r>
            <a:endParaRPr lang="en-US" sz="2800" b="1" dirty="0">
              <a:solidFill>
                <a:srgbClr val="FF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887" y="3733800"/>
            <a:ext cx="6442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2400" dirty="0">
                <a:latin typeface="SutonnyMJ" pitchFamily="2" charset="0"/>
                <a:cs typeface="SutonnyMJ" pitchFamily="2" charset="0"/>
              </a:rPr>
              <a:t>1)  </a:t>
            </a:r>
            <a:r>
              <a:rPr lang="de-DE" sz="2400" dirty="0">
                <a:latin typeface="Nikosh" panose="02000000000000000000" pitchFamily="2" charset="0"/>
                <a:cs typeface="Nikosh" panose="02000000000000000000" pitchFamily="2" charset="0"/>
              </a:rPr>
              <a:t>অর্থনৈতিক জোন কেন্দ্র করে </a:t>
            </a:r>
            <a:r>
              <a:rPr lang="as-IN" sz="2400" dirty="0">
                <a:latin typeface="Nikosh" panose="02000000000000000000" pitchFamily="2" charset="0"/>
                <a:cs typeface="Nikosh" panose="02000000000000000000" pitchFamily="2" charset="0"/>
              </a:rPr>
              <a:t>ই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কোসেনসিটিভ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,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গ্রীণ</a:t>
            </a:r>
            <a:r>
              <a:rPr lang="de-DE" sz="2400" dirty="0">
                <a:latin typeface="Nikosh" panose="02000000000000000000" pitchFamily="2" charset="0"/>
                <a:cs typeface="Nikosh" panose="02000000000000000000" pitchFamily="2" charset="0"/>
              </a:rPr>
              <a:t> টাউনসীপ</a:t>
            </a:r>
          </a:p>
          <a:p>
            <a:pPr marL="342900" indent="-342900"/>
            <a:r>
              <a:rPr lang="de-DE" sz="2400" dirty="0">
                <a:latin typeface="SutonnyMJ" pitchFamily="2" charset="0"/>
                <a:cs typeface="SutonnyMJ" pitchFamily="2" charset="0"/>
              </a:rPr>
              <a:t>2)  </a:t>
            </a:r>
            <a:r>
              <a:rPr lang="de-DE" sz="2400" dirty="0">
                <a:latin typeface="Nikosh" panose="02000000000000000000" pitchFamily="2" charset="0"/>
                <a:cs typeface="Nikosh" panose="02000000000000000000" pitchFamily="2" charset="0"/>
              </a:rPr>
              <a:t>পর্যটন শিল্পের বিকাশ </a:t>
            </a:r>
          </a:p>
          <a:p>
            <a:pPr marL="342900" indent="-342900"/>
            <a:r>
              <a:rPr lang="de-DE" sz="2400" dirty="0">
                <a:latin typeface="SutonnyMJ" pitchFamily="2" charset="0"/>
                <a:cs typeface="SutonnyMJ" pitchFamily="2" charset="0"/>
              </a:rPr>
              <a:t>3)  </a:t>
            </a:r>
            <a:r>
              <a:rPr lang="de-DE" sz="2400" dirty="0">
                <a:latin typeface="Nikosh" panose="02000000000000000000" pitchFamily="2" charset="0"/>
                <a:cs typeface="Nikosh" panose="02000000000000000000" pitchFamily="2" charset="0"/>
              </a:rPr>
              <a:t>কৃষি জমি সংরক্ষণ</a:t>
            </a:r>
          </a:p>
          <a:p>
            <a:pPr marL="342900" indent="-342900"/>
            <a:r>
              <a:rPr lang="de-DE" sz="2400" dirty="0">
                <a:latin typeface="SutonnyMJ" pitchFamily="2" charset="0"/>
                <a:cs typeface="SutonnyMJ" pitchFamily="2" charset="0"/>
              </a:rPr>
              <a:t>4)   </a:t>
            </a:r>
            <a:r>
              <a:rPr lang="de-DE" sz="2400" dirty="0">
                <a:latin typeface="Nikosh" panose="02000000000000000000" pitchFamily="2" charset="0"/>
                <a:cs typeface="Nikosh" panose="02000000000000000000" pitchFamily="2" charset="0"/>
              </a:rPr>
              <a:t>দুর্যোগ ঝুঁকি হ্রাস</a:t>
            </a:r>
            <a:endParaRPr lang="en-US" sz="24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38E8A1-87C8-4EE4-93A0-302C28EA15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-4908"/>
            <a:ext cx="5303157" cy="68629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2C0A17A6-3DD9-48A3-B911-2872B506731A}"/>
              </a:ext>
            </a:extLst>
          </p:cNvPr>
          <p:cNvSpPr txBox="1">
            <a:spLocks/>
          </p:cNvSpPr>
          <p:nvPr/>
        </p:nvSpPr>
        <p:spPr>
          <a:xfrm>
            <a:off x="693056" y="2455903"/>
            <a:ext cx="4270830" cy="19412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মৌজার উপর বারইয়ারহাট পৌরসভার নমুনা ফিজিক্যাল ফিচার ম্যাপ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0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9B7A82-36DA-41A2-A335-7C434A676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86" y="0"/>
            <a:ext cx="48503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0667B5-A494-42B0-B9C5-44301F68021B}"/>
              </a:ext>
            </a:extLst>
          </p:cNvPr>
          <p:cNvSpPr txBox="1"/>
          <p:nvPr/>
        </p:nvSpPr>
        <p:spPr>
          <a:xfrm>
            <a:off x="805543" y="2474893"/>
            <a:ext cx="3649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ী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স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াই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উপজেলার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ৌজা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ম্যাপ 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B27E52-E144-4D27-B31F-A1CABC962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372" y="29936"/>
            <a:ext cx="4532085" cy="6798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7F3350-3FA3-43FF-975D-EFFAB9B77DEA}"/>
              </a:ext>
            </a:extLst>
          </p:cNvPr>
          <p:cNvSpPr txBox="1"/>
          <p:nvPr/>
        </p:nvSpPr>
        <p:spPr>
          <a:xfrm>
            <a:off x="667657" y="2276579"/>
            <a:ext cx="5050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উপজেলা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</a:p>
          <a:p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য 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ু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ৃ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Elevation Model</a:t>
            </a:r>
          </a:p>
        </p:txBody>
      </p:sp>
    </p:spTree>
    <p:extLst>
      <p:ext uri="{BB962C8B-B14F-4D97-AF65-F5344CB8AC3E}">
        <p14:creationId xmlns:p14="http://schemas.microsoft.com/office/powerpoint/2010/main" val="39751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751" y="32657"/>
            <a:ext cx="3186953" cy="533400"/>
          </a:xfrm>
        </p:spPr>
        <p:txBody>
          <a:bodyPr>
            <a:normAutofit/>
          </a:bodyPr>
          <a:lstStyle/>
          <a:p>
            <a:r>
              <a:rPr lang="bn-IN" sz="32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বর্তমান ভূমি ব্যবহার </a:t>
            </a:r>
            <a:endParaRPr lang="en-US" sz="32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9048" r="38139"/>
          <a:stretch/>
        </p:blipFill>
        <p:spPr>
          <a:xfrm>
            <a:off x="7077075" y="0"/>
            <a:ext cx="4838700" cy="6815187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951633"/>
              </p:ext>
            </p:extLst>
          </p:nvPr>
        </p:nvGraphicFramePr>
        <p:xfrm>
          <a:off x="239486" y="518160"/>
          <a:ext cx="6615790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303"/>
                <a:gridCol w="1623525"/>
                <a:gridCol w="1374109"/>
                <a:gridCol w="1433853"/>
              </a:tblGrid>
              <a:tr h="50509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ভূমি</a:t>
                      </a:r>
                      <a:r>
                        <a:rPr lang="en-US" sz="1600" b="1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600" b="1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ব্যবহার</a:t>
                      </a:r>
                      <a:endParaRPr lang="en-US" sz="1600" b="1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এলাকার</a:t>
                      </a:r>
                      <a:r>
                        <a:rPr lang="en-US" sz="1600" b="1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600" b="1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পরিমাণ</a:t>
                      </a:r>
                      <a:r>
                        <a:rPr lang="en-US" sz="1600" b="1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(</a:t>
                      </a:r>
                      <a:r>
                        <a:rPr lang="en-US" sz="1600" b="1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একর</a:t>
                      </a:r>
                      <a:r>
                        <a:rPr lang="en-US" sz="1600" b="1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)</a:t>
                      </a:r>
                      <a:endParaRPr lang="en-US" sz="1600" b="1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শতকরা</a:t>
                      </a:r>
                      <a:r>
                        <a:rPr lang="en-US" sz="1600" b="1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(%)</a:t>
                      </a:r>
                      <a:endParaRPr lang="en-US" sz="1600" b="1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1600" b="1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শতকরা</a:t>
                      </a:r>
                      <a:r>
                        <a:rPr lang="bn-IN" sz="1600" b="1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অনুযায়ী অবস্থান</a:t>
                      </a:r>
                      <a:endParaRPr lang="en-US" sz="1600" b="1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প্রশাসনিক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১৬.৩২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০.০১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b="1" dirty="0" err="1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কৃষি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৪৬৪৭৯.৮৭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৩৯.৯২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১ম 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বাণিজ্যিক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৩৩২.০৬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০.২৯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কমিউনিটি</a:t>
                      </a:r>
                      <a:r>
                        <a:rPr lang="en-US" sz="1500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500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সেবা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১২৫.৮৫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০.১১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bn-IN" sz="15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বঙ্গবন্ধু</a:t>
                      </a:r>
                      <a:r>
                        <a:rPr lang="bn-IN" sz="1500" b="1" baseline="0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 শেখ মুজিব </a:t>
                      </a:r>
                      <a:r>
                        <a:rPr lang="en-US" sz="1500" b="1" baseline="0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bn-IN" sz="1500" b="1" baseline="0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শিল্প নগর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৮৯১৪.২৭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৭.৬৬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৫ম 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শিক্ষা</a:t>
                      </a:r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ও</a:t>
                      </a:r>
                      <a:r>
                        <a:rPr lang="en-US" sz="1500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500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গবেষণা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১৩৬.৯৫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০.১২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b="1" dirty="0" err="1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বন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৩০৭৫২.৩৯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২৬.৪১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২য়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স্বাস্থ্য</a:t>
                      </a:r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সুবিধা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৬.৫০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০.০১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শিল্প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২৩৩.২২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০.২০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বিবিধ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১০.৪৭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০.০১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মিশ্র</a:t>
                      </a:r>
                      <a:r>
                        <a:rPr lang="en-US" sz="1500" baseline="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500" baseline="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ব্যবহার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১৪.৪০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০.০১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বিনোদন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৭.৫৪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০.০১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b="1" dirty="0" err="1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আবাসিক</a:t>
                      </a:r>
                      <a:r>
                        <a:rPr lang="en-US" sz="1500" b="1" baseline="0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500" b="1" baseline="0" dirty="0" err="1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এলাকা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১৭৬৬৫.৮০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১৫.১৭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৩য়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সড়ক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১২৯২.৭৮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১.১১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সেবা</a:t>
                      </a:r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কার্যক্রম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২১.৫০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০.০২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খালি</a:t>
                      </a:r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জায়গা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২৯০.৫১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০.১৫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জলাশয়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১০১৪০.৬৩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৮.৭১</a:t>
                      </a:r>
                      <a:endParaRPr lang="en-US" sz="15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b="1" kern="1200" dirty="0" smtClean="0">
                          <a:solidFill>
                            <a:srgbClr val="FF0000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৪থ</a:t>
                      </a:r>
                      <a:endParaRPr lang="en-US" sz="1500" b="1" kern="1200" dirty="0">
                        <a:solidFill>
                          <a:srgbClr val="FF0000"/>
                        </a:solidFill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  <a:tr h="31454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মোট</a:t>
                      </a:r>
                      <a:endParaRPr lang="en-US" sz="15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১১৬৪৪১.০৮</a:t>
                      </a:r>
                      <a:endParaRPr lang="en-US" sz="15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১০০.০০</a:t>
                      </a:r>
                      <a:endParaRPr lang="en-US" sz="15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53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" y="201085"/>
            <a:ext cx="1073151" cy="33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7" name="Group 9"/>
          <p:cNvGrpSpPr>
            <a:grpSpLocks/>
          </p:cNvGrpSpPr>
          <p:nvPr/>
        </p:nvGrpSpPr>
        <p:grpSpPr bwMode="auto">
          <a:xfrm>
            <a:off x="336551" y="761577"/>
            <a:ext cx="4036483" cy="5569475"/>
            <a:chOff x="0" y="0"/>
            <a:chExt cx="3641725" cy="5441199"/>
          </a:xfrm>
        </p:grpSpPr>
        <p:pic>
          <p:nvPicPr>
            <p:cNvPr id="1537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0"/>
              <a:ext cx="3632200" cy="51327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5" name="Text Box 262"/>
            <p:cNvSpPr txBox="1">
              <a:spLocks noChangeArrowheads="1"/>
            </p:cNvSpPr>
            <p:nvPr/>
          </p:nvSpPr>
          <p:spPr bwMode="auto">
            <a:xfrm>
              <a:off x="0" y="5200649"/>
              <a:ext cx="3632200" cy="24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Aft>
                  <a:spcPts val="1333"/>
                </a:spcAft>
              </a:pPr>
              <a:r>
                <a:rPr lang="bn-IN" sz="1600" b="1" dirty="0" smtClean="0">
                  <a:solidFill>
                    <a:srgbClr val="000000"/>
                  </a:solidFill>
                  <a:latin typeface="Nikosh" pitchFamily="2" charset="0"/>
                  <a:ea typeface="Calibri" pitchFamily="34" charset="0"/>
                  <a:cs typeface="Nikosh" pitchFamily="2" charset="0"/>
                </a:rPr>
                <a:t>জরিপকৃত পরিবার সমূহের অবস্থান </a:t>
              </a:r>
              <a:endParaRPr lang="en-US" sz="1600" i="1" dirty="0">
                <a:solidFill>
                  <a:srgbClr val="44546A"/>
                </a:solidFill>
                <a:latin typeface="Nikosh" pitchFamily="2" charset="0"/>
                <a:ea typeface="Calibri" pitchFamily="34" charset="0"/>
                <a:cs typeface="Nikosh" pitchFamily="2" charset="0"/>
              </a:endParaRPr>
            </a:p>
          </p:txBody>
        </p:sp>
      </p:grpSp>
      <p:grpSp>
        <p:nvGrpSpPr>
          <p:cNvPr id="15368" name="Group 10"/>
          <p:cNvGrpSpPr>
            <a:grpSpLocks/>
          </p:cNvGrpSpPr>
          <p:nvPr/>
        </p:nvGrpSpPr>
        <p:grpSpPr bwMode="auto">
          <a:xfrm>
            <a:off x="4561418" y="748878"/>
            <a:ext cx="3841749" cy="5538153"/>
            <a:chOff x="-19446" y="-1"/>
            <a:chExt cx="3651646" cy="5475784"/>
          </a:xfrm>
        </p:grpSpPr>
        <p:pic>
          <p:nvPicPr>
            <p:cNvPr id="1537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3632200" cy="52065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3" name="Text Box 264"/>
            <p:cNvSpPr txBox="1">
              <a:spLocks noChangeArrowheads="1"/>
            </p:cNvSpPr>
            <p:nvPr/>
          </p:nvSpPr>
          <p:spPr bwMode="auto">
            <a:xfrm>
              <a:off x="-19446" y="5232335"/>
              <a:ext cx="3632200" cy="243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Aft>
                  <a:spcPts val="1333"/>
                </a:spcAft>
              </a:pPr>
              <a:r>
                <a:rPr lang="bn-IN" sz="1600" b="1" dirty="0" smtClean="0">
                  <a:solidFill>
                    <a:srgbClr val="000000"/>
                  </a:solidFill>
                  <a:latin typeface="Nikosh" pitchFamily="2" charset="0"/>
                  <a:ea typeface="Calibri" pitchFamily="34" charset="0"/>
                  <a:cs typeface="Nikosh" pitchFamily="2" charset="0"/>
                </a:rPr>
                <a:t>সম্পন্নকৃত ট্রিপ লাইন</a:t>
              </a:r>
              <a:endParaRPr lang="en-US" sz="1600" i="1" dirty="0">
                <a:solidFill>
                  <a:srgbClr val="44546A"/>
                </a:solidFill>
                <a:latin typeface="Nikosh" pitchFamily="2" charset="0"/>
                <a:ea typeface="Calibri" pitchFamily="34" charset="0"/>
                <a:cs typeface="Nikosh" pitchFamily="2" charset="0"/>
              </a:endParaRPr>
            </a:p>
          </p:txBody>
        </p:sp>
      </p:grpSp>
      <p:grpSp>
        <p:nvGrpSpPr>
          <p:cNvPr id="15369" name="Group 15"/>
          <p:cNvGrpSpPr>
            <a:grpSpLocks/>
          </p:cNvGrpSpPr>
          <p:nvPr/>
        </p:nvGrpSpPr>
        <p:grpSpPr bwMode="auto">
          <a:xfrm>
            <a:off x="8515351" y="761578"/>
            <a:ext cx="3363383" cy="5569147"/>
            <a:chOff x="0" y="0"/>
            <a:chExt cx="4558665" cy="6641472"/>
          </a:xfrm>
        </p:grpSpPr>
        <p:pic>
          <p:nvPicPr>
            <p:cNvPr id="15370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58665" cy="62649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1" name="Text Box 265"/>
            <p:cNvSpPr txBox="1">
              <a:spLocks noChangeArrowheads="1"/>
            </p:cNvSpPr>
            <p:nvPr/>
          </p:nvSpPr>
          <p:spPr bwMode="auto">
            <a:xfrm>
              <a:off x="0" y="6347842"/>
              <a:ext cx="4558665" cy="2936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Aft>
                  <a:spcPts val="1333"/>
                </a:spcAft>
              </a:pPr>
              <a:r>
                <a:rPr lang="bn-IN" sz="1600" b="1" dirty="0" smtClean="0">
                  <a:solidFill>
                    <a:srgbClr val="000000"/>
                  </a:solidFill>
                  <a:latin typeface="Nikosh" pitchFamily="2" charset="0"/>
                  <a:ea typeface="Calibri" pitchFamily="34" charset="0"/>
                  <a:cs typeface="Nikosh" pitchFamily="2" charset="0"/>
                </a:rPr>
                <a:t>ট্রিপ ঘনত্ব ম্যাপ  </a:t>
              </a:r>
              <a:endParaRPr lang="en-US" sz="1600" i="1" dirty="0">
                <a:solidFill>
                  <a:srgbClr val="44546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CEA49B6C-0EF7-41A6-B6A3-8762D5015CAA}"/>
              </a:ext>
            </a:extLst>
          </p:cNvPr>
          <p:cNvSpPr txBox="1">
            <a:spLocks/>
          </p:cNvSpPr>
          <p:nvPr/>
        </p:nvSpPr>
        <p:spPr>
          <a:xfrm>
            <a:off x="244566" y="98334"/>
            <a:ext cx="7578634" cy="5315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পরিবহন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ও 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যাতায়াত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জরিপ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8643937" y="1438275"/>
            <a:ext cx="1209702" cy="590710"/>
          </a:xfrm>
          <a:prstGeom prst="wedgeEllipseCallout">
            <a:avLst>
              <a:gd name="adj1" fmla="val 69661"/>
              <a:gd name="adj2" fmla="val 97905"/>
            </a:avLst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dirty="0">
                <a:latin typeface="Nikosh" pitchFamily="2" charset="0"/>
                <a:cs typeface="Nikosh" pitchFamily="2" charset="0"/>
              </a:rPr>
              <a:t>হিঙ্গুলি 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10848976" y="1619250"/>
            <a:ext cx="1295400" cy="586107"/>
          </a:xfrm>
          <a:prstGeom prst="wedgeEllipseCallout">
            <a:avLst>
              <a:gd name="adj1" fmla="val -101347"/>
              <a:gd name="adj2" fmla="val 130779"/>
            </a:avLst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600" dirty="0" smtClean="0">
                <a:latin typeface="Nikosh" pitchFamily="2" charset="0"/>
                <a:cs typeface="Nikosh" pitchFamily="2" charset="0"/>
              </a:rPr>
              <a:t>জোড়ারগঞ্জ</a:t>
            </a:r>
            <a:endParaRPr lang="en-US" sz="16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8162925" y="2648396"/>
            <a:ext cx="962024" cy="733425"/>
          </a:xfrm>
          <a:prstGeom prst="wedgeEllipseCallout">
            <a:avLst>
              <a:gd name="adj1" fmla="val 182924"/>
              <a:gd name="adj2" fmla="val 78537"/>
            </a:avLst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400" dirty="0" smtClean="0">
                <a:latin typeface="Nikosh" pitchFamily="2" charset="0"/>
                <a:cs typeface="Nikosh" pitchFamily="2" charset="0"/>
              </a:rPr>
              <a:t>মীরসরাই</a:t>
            </a:r>
            <a:endParaRPr lang="en-US" sz="14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10934700" y="3467100"/>
            <a:ext cx="1133476" cy="561976"/>
          </a:xfrm>
          <a:prstGeom prst="wedgeEllipseCallout">
            <a:avLst>
              <a:gd name="adj1" fmla="val -67586"/>
              <a:gd name="adj2" fmla="val 67733"/>
            </a:avLst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400" dirty="0" smtClean="0">
                <a:latin typeface="Nikosh" pitchFamily="2" charset="0"/>
                <a:cs typeface="Nikosh" pitchFamily="2" charset="0"/>
              </a:rPr>
              <a:t>ওয়াহেদপুর</a:t>
            </a:r>
            <a:endParaRPr lang="en-US" sz="14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8277226" y="3877121"/>
            <a:ext cx="962024" cy="733425"/>
          </a:xfrm>
          <a:prstGeom prst="wedgeEllipseCallout">
            <a:avLst>
              <a:gd name="adj1" fmla="val 169063"/>
              <a:gd name="adj2" fmla="val -4580"/>
            </a:avLst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latin typeface="Nikosh" pitchFamily="2" charset="0"/>
                <a:cs typeface="Nikosh" pitchFamily="2" charset="0"/>
              </a:rPr>
              <a:t>মঘাদিয়া</a:t>
            </a:r>
            <a:r>
              <a:rPr lang="en-US" sz="1400" dirty="0" smtClean="0">
                <a:latin typeface="Nikosh" pitchFamily="2" charset="0"/>
                <a:cs typeface="Nikosh" pitchFamily="2" charset="0"/>
              </a:rPr>
              <a:t> </a:t>
            </a:r>
            <a:endParaRPr lang="en-US" sz="14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7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2F6627F-9EDF-436F-88EE-89A0FB914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509" y="164193"/>
            <a:ext cx="4343400" cy="2114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Macintosh HD:Users:MKHasan:Documents:Photo:Field Trips:Selecetd photo_Mirsarai:IMG_1417.JPG">
            <a:extLst>
              <a:ext uri="{FF2B5EF4-FFF2-40B4-BE49-F238E27FC236}">
                <a16:creationId xmlns="" xmlns:a16="http://schemas.microsoft.com/office/drawing/2014/main" id="{C21304E5-780E-4D39-BCB9-6B5DBEDF89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46" y="2390015"/>
            <a:ext cx="4343400" cy="1703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 descr="Macintosh HD:Users:MKHasan:Documents:Photo:Field Trips:Selecetd photo_Mirsarai:IMG_20180126_082159.jpg">
            <a:extLst>
              <a:ext uri="{FF2B5EF4-FFF2-40B4-BE49-F238E27FC236}">
                <a16:creationId xmlns="" xmlns:a16="http://schemas.microsoft.com/office/drawing/2014/main" id="{42602526-3070-44AE-88BA-682EA29CD85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111" y="4204380"/>
            <a:ext cx="1880035" cy="2509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469EF88E-B2A4-4525-8607-F8FED401C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858" y="4926610"/>
            <a:ext cx="1905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bn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চিত্রা হরিণের বসতি পরিবর্তন</a:t>
            </a:r>
            <a:endParaRPr lang="en-US" sz="32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12D8B84-D0D3-4E6F-910F-2CF43E33425A}"/>
              </a:ext>
            </a:extLst>
          </p:cNvPr>
          <p:cNvGrpSpPr/>
          <p:nvPr/>
        </p:nvGrpSpPr>
        <p:grpSpPr>
          <a:xfrm>
            <a:off x="3038143" y="183243"/>
            <a:ext cx="4589769" cy="6553196"/>
            <a:chOff x="4040007" y="9525"/>
            <a:chExt cx="4589769" cy="6553196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E5EB9FDA-A0A8-4432-BB86-1A88FB72E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007" y="9525"/>
              <a:ext cx="4589769" cy="65531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Freeform 20">
              <a:extLst>
                <a:ext uri="{FF2B5EF4-FFF2-40B4-BE49-F238E27FC236}">
                  <a16:creationId xmlns="" xmlns:a16="http://schemas.microsoft.com/office/drawing/2014/main" id="{E7BEDFA2-7AC8-4402-A3ED-FA04F6E04C8A}"/>
                </a:ext>
              </a:extLst>
            </p:cNvPr>
            <p:cNvSpPr/>
            <p:nvPr/>
          </p:nvSpPr>
          <p:spPr>
            <a:xfrm>
              <a:off x="5163829" y="4538192"/>
              <a:ext cx="1616149" cy="1541721"/>
            </a:xfrm>
            <a:custGeom>
              <a:avLst/>
              <a:gdLst>
                <a:gd name="connsiteX0" fmla="*/ 1414130 w 1616149"/>
                <a:gd name="connsiteY0" fmla="*/ 1541721 h 1541721"/>
                <a:gd name="connsiteX1" fmla="*/ 1212111 w 1616149"/>
                <a:gd name="connsiteY1" fmla="*/ 1360968 h 1541721"/>
                <a:gd name="connsiteX2" fmla="*/ 935665 w 1616149"/>
                <a:gd name="connsiteY2" fmla="*/ 1190847 h 1541721"/>
                <a:gd name="connsiteX3" fmla="*/ 606056 w 1616149"/>
                <a:gd name="connsiteY3" fmla="*/ 1041991 h 1541721"/>
                <a:gd name="connsiteX4" fmla="*/ 425302 w 1616149"/>
                <a:gd name="connsiteY4" fmla="*/ 925033 h 1541721"/>
                <a:gd name="connsiteX5" fmla="*/ 372139 w 1616149"/>
                <a:gd name="connsiteY5" fmla="*/ 882503 h 1541721"/>
                <a:gd name="connsiteX6" fmla="*/ 265814 w 1616149"/>
                <a:gd name="connsiteY6" fmla="*/ 797442 h 1541721"/>
                <a:gd name="connsiteX7" fmla="*/ 170121 w 1616149"/>
                <a:gd name="connsiteY7" fmla="*/ 669852 h 1541721"/>
                <a:gd name="connsiteX8" fmla="*/ 159488 w 1616149"/>
                <a:gd name="connsiteY8" fmla="*/ 489098 h 1541721"/>
                <a:gd name="connsiteX9" fmla="*/ 116958 w 1616149"/>
                <a:gd name="connsiteY9" fmla="*/ 382773 h 1541721"/>
                <a:gd name="connsiteX10" fmla="*/ 63795 w 1616149"/>
                <a:gd name="connsiteY10" fmla="*/ 233917 h 1541721"/>
                <a:gd name="connsiteX11" fmla="*/ 0 w 1616149"/>
                <a:gd name="connsiteY11" fmla="*/ 85061 h 1541721"/>
                <a:gd name="connsiteX12" fmla="*/ 10632 w 1616149"/>
                <a:gd name="connsiteY12" fmla="*/ 21266 h 1541721"/>
                <a:gd name="connsiteX13" fmla="*/ 74428 w 1616149"/>
                <a:gd name="connsiteY13" fmla="*/ 0 h 1541721"/>
                <a:gd name="connsiteX14" fmla="*/ 74428 w 1616149"/>
                <a:gd name="connsiteY14" fmla="*/ 0 h 1541721"/>
                <a:gd name="connsiteX15" fmla="*/ 223284 w 1616149"/>
                <a:gd name="connsiteY15" fmla="*/ 85061 h 1541721"/>
                <a:gd name="connsiteX16" fmla="*/ 393404 w 1616149"/>
                <a:gd name="connsiteY16" fmla="*/ 255182 h 1541721"/>
                <a:gd name="connsiteX17" fmla="*/ 542260 w 1616149"/>
                <a:gd name="connsiteY17" fmla="*/ 382773 h 1541721"/>
                <a:gd name="connsiteX18" fmla="*/ 637953 w 1616149"/>
                <a:gd name="connsiteY18" fmla="*/ 435935 h 1541721"/>
                <a:gd name="connsiteX19" fmla="*/ 659218 w 1616149"/>
                <a:gd name="connsiteY19" fmla="*/ 520996 h 1541721"/>
                <a:gd name="connsiteX20" fmla="*/ 733646 w 1616149"/>
                <a:gd name="connsiteY20" fmla="*/ 606056 h 1541721"/>
                <a:gd name="connsiteX21" fmla="*/ 925032 w 1616149"/>
                <a:gd name="connsiteY21" fmla="*/ 733647 h 1541721"/>
                <a:gd name="connsiteX22" fmla="*/ 1052623 w 1616149"/>
                <a:gd name="connsiteY22" fmla="*/ 818707 h 1541721"/>
                <a:gd name="connsiteX23" fmla="*/ 1244009 w 1616149"/>
                <a:gd name="connsiteY23" fmla="*/ 978196 h 1541721"/>
                <a:gd name="connsiteX24" fmla="*/ 1360967 w 1616149"/>
                <a:gd name="connsiteY24" fmla="*/ 1127052 h 1541721"/>
                <a:gd name="connsiteX25" fmla="*/ 1552353 w 1616149"/>
                <a:gd name="connsiteY25" fmla="*/ 1360968 h 1541721"/>
                <a:gd name="connsiteX26" fmla="*/ 1616149 w 1616149"/>
                <a:gd name="connsiteY26" fmla="*/ 1446028 h 1541721"/>
                <a:gd name="connsiteX27" fmla="*/ 1605516 w 1616149"/>
                <a:gd name="connsiteY27" fmla="*/ 1499191 h 1541721"/>
                <a:gd name="connsiteX28" fmla="*/ 1414130 w 1616149"/>
                <a:gd name="connsiteY28" fmla="*/ 1541721 h 154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16149" h="1541721">
                  <a:moveTo>
                    <a:pt x="1414130" y="1541721"/>
                  </a:moveTo>
                  <a:lnTo>
                    <a:pt x="1212111" y="1360968"/>
                  </a:lnTo>
                  <a:lnTo>
                    <a:pt x="935665" y="1190847"/>
                  </a:lnTo>
                  <a:lnTo>
                    <a:pt x="606056" y="1041991"/>
                  </a:lnTo>
                  <a:lnTo>
                    <a:pt x="425302" y="925033"/>
                  </a:lnTo>
                  <a:lnTo>
                    <a:pt x="372139" y="882503"/>
                  </a:lnTo>
                  <a:lnTo>
                    <a:pt x="265814" y="797442"/>
                  </a:lnTo>
                  <a:lnTo>
                    <a:pt x="170121" y="669852"/>
                  </a:lnTo>
                  <a:lnTo>
                    <a:pt x="159488" y="489098"/>
                  </a:lnTo>
                  <a:lnTo>
                    <a:pt x="116958" y="382773"/>
                  </a:lnTo>
                  <a:lnTo>
                    <a:pt x="63795" y="233917"/>
                  </a:lnTo>
                  <a:lnTo>
                    <a:pt x="0" y="85061"/>
                  </a:lnTo>
                  <a:lnTo>
                    <a:pt x="10632" y="21266"/>
                  </a:lnTo>
                  <a:lnTo>
                    <a:pt x="74428" y="0"/>
                  </a:lnTo>
                  <a:lnTo>
                    <a:pt x="74428" y="0"/>
                  </a:lnTo>
                  <a:lnTo>
                    <a:pt x="223284" y="85061"/>
                  </a:lnTo>
                  <a:lnTo>
                    <a:pt x="393404" y="255182"/>
                  </a:lnTo>
                  <a:lnTo>
                    <a:pt x="542260" y="382773"/>
                  </a:lnTo>
                  <a:lnTo>
                    <a:pt x="637953" y="435935"/>
                  </a:lnTo>
                  <a:lnTo>
                    <a:pt x="659218" y="520996"/>
                  </a:lnTo>
                  <a:lnTo>
                    <a:pt x="733646" y="606056"/>
                  </a:lnTo>
                  <a:lnTo>
                    <a:pt x="925032" y="733647"/>
                  </a:lnTo>
                  <a:lnTo>
                    <a:pt x="1052623" y="818707"/>
                  </a:lnTo>
                  <a:lnTo>
                    <a:pt x="1244009" y="978196"/>
                  </a:lnTo>
                  <a:lnTo>
                    <a:pt x="1360967" y="1127052"/>
                  </a:lnTo>
                  <a:lnTo>
                    <a:pt x="1552353" y="1360968"/>
                  </a:lnTo>
                  <a:lnTo>
                    <a:pt x="1616149" y="1446028"/>
                  </a:lnTo>
                  <a:lnTo>
                    <a:pt x="1605516" y="1499191"/>
                  </a:lnTo>
                  <a:lnTo>
                    <a:pt x="1414130" y="1541721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5807FB28-0ECF-427D-86FC-2F08EDA2C0A7}"/>
              </a:ext>
            </a:extLst>
          </p:cNvPr>
          <p:cNvSpPr/>
          <p:nvPr/>
        </p:nvSpPr>
        <p:spPr>
          <a:xfrm>
            <a:off x="3788432" y="4564743"/>
            <a:ext cx="1071706" cy="103760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DC723C05-505E-4330-87E8-E7F2F76BA8C1}"/>
              </a:ext>
            </a:extLst>
          </p:cNvPr>
          <p:cNvCxnSpPr>
            <a:endCxn id="8" idx="15"/>
          </p:cNvCxnSpPr>
          <p:nvPr/>
        </p:nvCxnSpPr>
        <p:spPr>
          <a:xfrm flipH="1">
            <a:off x="4385249" y="1221468"/>
            <a:ext cx="3815316" cy="357550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D0CF185F-4C7B-4AA4-A67C-EF10163B51B1}"/>
              </a:ext>
            </a:extLst>
          </p:cNvPr>
          <p:cNvCxnSpPr>
            <a:endCxn id="8" idx="17"/>
          </p:cNvCxnSpPr>
          <p:nvPr/>
        </p:nvCxnSpPr>
        <p:spPr>
          <a:xfrm flipH="1">
            <a:off x="4704225" y="3650343"/>
            <a:ext cx="3248689" cy="144434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CEA49B6C-0EF7-41A6-B6A3-8762D5015CAA}"/>
              </a:ext>
            </a:extLst>
          </p:cNvPr>
          <p:cNvSpPr txBox="1">
            <a:spLocks/>
          </p:cNvSpPr>
          <p:nvPr/>
        </p:nvSpPr>
        <p:spPr>
          <a:xfrm>
            <a:off x="155666" y="2706914"/>
            <a:ext cx="2600234" cy="7652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bn-IN" sz="3600" b="1" dirty="0">
                <a:latin typeface="Nikosh" pitchFamily="2" charset="0"/>
                <a:cs typeface="Nikosh" pitchFamily="2" charset="0"/>
              </a:rPr>
              <a:t>উদ্ভিদ ও প্রাণীকুল </a:t>
            </a:r>
          </a:p>
          <a:p>
            <a:pPr lvl="0"/>
            <a:r>
              <a:rPr lang="bn-IN" sz="3600" b="1" dirty="0">
                <a:latin typeface="Nikosh" pitchFamily="2" charset="0"/>
                <a:cs typeface="Nikosh" pitchFamily="2" charset="0"/>
              </a:rPr>
              <a:t>জরিপ  </a:t>
            </a:r>
            <a:endParaRPr lang="en-US" sz="3600" b="1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33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="" xmlns:a16="http://schemas.microsoft.com/office/drawing/2014/main" id="{CEA49B6C-0EF7-41A6-B6A3-8762D5015CAA}"/>
              </a:ext>
            </a:extLst>
          </p:cNvPr>
          <p:cNvSpPr txBox="1">
            <a:spLocks/>
          </p:cNvSpPr>
          <p:nvPr/>
        </p:nvSpPr>
        <p:spPr>
          <a:xfrm>
            <a:off x="244566" y="98334"/>
            <a:ext cx="7578634" cy="5315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US" sz="3600" b="1" dirty="0" err="1">
                <a:latin typeface="Nikosh" pitchFamily="2" charset="0"/>
                <a:cs typeface="Nikosh" pitchFamily="2" charset="0"/>
              </a:rPr>
              <a:t>জিওলজিক্যাল</a:t>
            </a:r>
            <a:r>
              <a:rPr lang="en-US" sz="3600" b="1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>
                <a:latin typeface="Nikosh" pitchFamily="2" charset="0"/>
                <a:cs typeface="Nikosh" pitchFamily="2" charset="0"/>
              </a:rPr>
              <a:t>জরিপ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34" y="702420"/>
            <a:ext cx="3896360" cy="55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5" y="702420"/>
            <a:ext cx="3929643" cy="55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3605" y="6203640"/>
            <a:ext cx="351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উপজেলায়</a:t>
            </a:r>
          </a:p>
          <a:p>
            <a:pPr algn="ctr"/>
            <a:r>
              <a:rPr lang="bn-IN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ফাউন্ডেশন লেয়ার গভীরতা</a:t>
            </a:r>
            <a:endParaRPr lang="en-US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65845" y="6203638"/>
            <a:ext cx="351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উপজেলায়</a:t>
            </a:r>
          </a:p>
          <a:p>
            <a:pPr algn="ctr"/>
            <a:r>
              <a:rPr lang="bn-IN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ভৌত অবকাঠামোগত উপযুক্ততা </a:t>
            </a:r>
            <a:endParaRPr lang="en-US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26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79B45FB9-5C5E-48B1-B92C-EE9320E5077F}"/>
              </a:ext>
            </a:extLst>
          </p:cNvPr>
          <p:cNvSpPr txBox="1">
            <a:spLocks/>
          </p:cNvSpPr>
          <p:nvPr/>
        </p:nvSpPr>
        <p:spPr>
          <a:xfrm>
            <a:off x="4818618" y="2377440"/>
            <a:ext cx="2838283" cy="14833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28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হাইড্রো </a:t>
            </a:r>
            <a:endParaRPr lang="en-US" sz="2800" b="1" dirty="0" smtClean="0">
              <a:solidFill>
                <a:srgbClr val="00B050"/>
              </a:solidFill>
              <a:latin typeface="Nikosh" pitchFamily="2" charset="0"/>
              <a:cs typeface="Nikosh" pitchFamily="2" charset="0"/>
            </a:endParaRPr>
          </a:p>
          <a:p>
            <a:r>
              <a:rPr lang="bn-IN" sz="2800" b="1" dirty="0" smtClean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জিওলোজি </a:t>
            </a:r>
            <a:endParaRPr lang="en-US" sz="2800" b="1" dirty="0" smtClean="0">
              <a:solidFill>
                <a:srgbClr val="00B050"/>
              </a:solidFill>
              <a:latin typeface="Nikosh" pitchFamily="2" charset="0"/>
              <a:cs typeface="Nikosh" pitchFamily="2" charset="0"/>
            </a:endParaRPr>
          </a:p>
          <a:p>
            <a:r>
              <a:rPr lang="bn-IN" sz="2800" b="1" dirty="0" smtClean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সার্ভে</a:t>
            </a:r>
            <a:endParaRPr lang="en-US" sz="2800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2050" name="Picture 2" descr="F:\Recharge Are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3"/>
            <a:ext cx="4818618" cy="642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bonna probon ela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01" y="516346"/>
            <a:ext cx="4535099" cy="634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6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rural urban sett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4" y="1060133"/>
            <a:ext cx="6516872" cy="33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1111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0"/>
            <a:ext cx="4632960" cy="617066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CEA49B6C-0EF7-41A6-B6A3-8762D5015CAA}"/>
              </a:ext>
            </a:extLst>
          </p:cNvPr>
          <p:cNvSpPr txBox="1">
            <a:spLocks/>
          </p:cNvSpPr>
          <p:nvPr/>
        </p:nvSpPr>
        <p:spPr>
          <a:xfrm>
            <a:off x="7722326" y="6292848"/>
            <a:ext cx="4469674" cy="5315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US" sz="2000" b="1" dirty="0" smtClean="0">
                <a:latin typeface="Nikosh" pitchFamily="2" charset="0"/>
                <a:cs typeface="Nikosh" pitchFamily="2" charset="0"/>
              </a:rPr>
              <a:t>Potential Depression Zones</a:t>
            </a:r>
            <a:endParaRPr lang="en-US" sz="20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CEA49B6C-0EF7-41A6-B6A3-8762D5015CAA}"/>
              </a:ext>
            </a:extLst>
          </p:cNvPr>
          <p:cNvSpPr txBox="1">
            <a:spLocks/>
          </p:cNvSpPr>
          <p:nvPr/>
        </p:nvSpPr>
        <p:spPr>
          <a:xfrm>
            <a:off x="1189446" y="4423408"/>
            <a:ext cx="4469674" cy="5315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US" sz="2000" b="1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Potential Depression Zones</a:t>
            </a:r>
            <a:endParaRPr lang="en-US" sz="2000" b="1" dirty="0">
              <a:solidFill>
                <a:srgbClr val="FF000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3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z="1600" smtClean="0">
                <a:latin typeface="NikoshBAN" pitchFamily="2" charset="0"/>
                <a:cs typeface="NikoshBAN" pitchFamily="2" charset="0"/>
              </a:rPr>
              <a:pPr/>
              <a:t>29</a:t>
            </a:fld>
            <a:endParaRPr lang="en-US" sz="1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" y="1833935"/>
            <a:ext cx="50901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me©‡</a:t>
            </a:r>
            <a:r>
              <a:rPr lang="en-US" sz="2400" b="1" dirty="0" err="1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gvU</a:t>
            </a:r>
            <a:r>
              <a:rPr lang="en-US" sz="2400" b="1" dirty="0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smtClean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৪</a:t>
            </a:r>
            <a:r>
              <a:rPr lang="bn-IN" sz="2400" b="1" dirty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৮</a:t>
            </a:r>
            <a:r>
              <a:rPr lang="en-US" sz="2400" b="1" dirty="0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err="1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wU</a:t>
            </a:r>
            <a:r>
              <a:rPr lang="en-US" sz="2400" b="1" dirty="0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err="1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wcAviG</a:t>
            </a:r>
            <a:r>
              <a:rPr lang="en-US" sz="2400" b="1" dirty="0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bn-IN" sz="2400" b="1" dirty="0" smtClean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সেশন</a:t>
            </a:r>
            <a:r>
              <a:rPr lang="bn-IN" sz="2400" b="1" dirty="0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err="1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m¤úbœ</a:t>
            </a:r>
            <a:r>
              <a:rPr lang="en-US" sz="2400" b="1" dirty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dirty="0" err="1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n‡q‡Q</a:t>
            </a:r>
            <a:r>
              <a:rPr lang="en-US" sz="2400" b="1" dirty="0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| </a:t>
            </a:r>
            <a:endParaRPr lang="en-US" sz="2400" b="1" dirty="0">
              <a:solidFill>
                <a:srgbClr val="00682F"/>
              </a:solidFill>
              <a:latin typeface="SutonnyMJ" pitchFamily="2" charset="0"/>
              <a:cs typeface="SutonnyMJ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bn-IN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মোট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অংশগ্রহণকারীর </a:t>
            </a:r>
            <a:r>
              <a:rPr lang="bn-IN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সংখ্যা</a:t>
            </a:r>
            <a:r>
              <a:rPr lang="en-US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৬</a:t>
            </a:r>
            <a:r>
              <a:rPr lang="bn-IN" sz="2400" b="1" dirty="0" smtClean="0">
                <a:latin typeface="Nikosh" pitchFamily="2" charset="0"/>
                <a:cs typeface="Nikosh" pitchFamily="2" charset="0"/>
              </a:rPr>
              <a:t>৭৫</a:t>
            </a:r>
            <a:r>
              <a:rPr lang="bn-IN" sz="24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জন।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bn-IN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062681"/>
              </p:ext>
            </p:extLst>
          </p:nvPr>
        </p:nvGraphicFramePr>
        <p:xfrm>
          <a:off x="231650" y="3667760"/>
          <a:ext cx="505155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356"/>
                <a:gridCol w="2137194"/>
              </a:tblGrid>
              <a:tr h="33147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Nikosh" pitchFamily="2" charset="0"/>
                          <a:cs typeface="Nikosh" pitchFamily="2" charset="0"/>
                        </a:rPr>
                        <a:t>পিআর</a:t>
                      </a:r>
                      <a:r>
                        <a:rPr lang="en-US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Nikosh" pitchFamily="2" charset="0"/>
                          <a:cs typeface="Nikosh" pitchFamily="2" charset="0"/>
                        </a:rPr>
                        <a:t>এ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Nikosh" pitchFamily="2" charset="0"/>
                          <a:cs typeface="Nikosh" pitchFamily="2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Nikosh" pitchFamily="2" charset="0"/>
                          <a:cs typeface="Nikosh" pitchFamily="2" charset="0"/>
                        </a:rPr>
                        <a:t>ধরন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Nikosh" pitchFamily="2" charset="0"/>
                          <a:cs typeface="Nikosh" pitchFamily="2" charset="0"/>
                        </a:rPr>
                        <a:t>সংখ্যা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marL="121920" marR="121920"/>
                </a:tc>
              </a:tr>
              <a:tr h="33147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Avievb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wcAviG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</a:t>
                      </a:r>
                      <a:r>
                        <a:rPr lang="bn-IN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</a:t>
                      </a:r>
                      <a:r>
                        <a:rPr lang="bn-IN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endParaRPr lang="bn-IN" dirty="0" smtClean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121920" marR="121920"/>
                </a:tc>
              </a:tr>
              <a:tr h="33147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ইউনিয়ন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wcAviG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16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endParaRPr lang="bn-IN" dirty="0" smtClean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121920" marR="121920"/>
                </a:tc>
              </a:tr>
              <a:tr h="331470">
                <a:tc>
                  <a:txBody>
                    <a:bodyPr/>
                    <a:lstStyle/>
                    <a:p>
                      <a:r>
                        <a:rPr lang="bn-IN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সিনিয়র সিটিজেন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01</a:t>
                      </a:r>
                      <a:r>
                        <a:rPr lang="bn-IN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endParaRPr lang="en-US" dirty="0"/>
                    </a:p>
                  </a:txBody>
                  <a:tcPr marL="121920" marR="121920"/>
                </a:tc>
              </a:tr>
              <a:tr h="331470">
                <a:tc>
                  <a:txBody>
                    <a:bodyPr/>
                    <a:lstStyle/>
                    <a:p>
                      <a:r>
                        <a:rPr lang="bn-IN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যুব সমাজ </a:t>
                      </a:r>
                      <a:r>
                        <a:rPr lang="en-US" dirty="0" smtClean="0">
                          <a:cs typeface="SutonnyMJ" pitchFamily="2" charset="0"/>
                        </a:rPr>
                        <a:t>	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01</a:t>
                      </a:r>
                      <a:r>
                        <a:rPr lang="en-US" dirty="0" smtClean="0">
                          <a:cs typeface="SutonnyMJ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endParaRPr lang="en-US" dirty="0" smtClean="0">
                        <a:cs typeface="SutonnyMJ" pitchFamily="2" charset="0"/>
                      </a:endParaRPr>
                    </a:p>
                  </a:txBody>
                  <a:tcPr marL="121920" marR="121920"/>
                </a:tc>
              </a:tr>
              <a:tr h="33147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অন্যান্য</a:t>
                      </a:r>
                      <a:r>
                        <a:rPr lang="en-US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স্টেক</a:t>
                      </a:r>
                      <a:r>
                        <a:rPr lang="en-US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হোল্ডার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0</a:t>
                      </a:r>
                      <a:r>
                        <a:rPr lang="bn-IN" dirty="0" smtClean="0">
                          <a:latin typeface="Nikosh" pitchFamily="2" charset="0"/>
                          <a:cs typeface="Nikosh" pitchFamily="2" charset="0"/>
                        </a:rPr>
                        <a:t>৯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endParaRPr lang="bn-IN" dirty="0" smtClean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L="121920" marR="121920"/>
                </a:tc>
              </a:tr>
              <a:tr h="33147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Nikosh" pitchFamily="2" charset="0"/>
                          <a:cs typeface="Nikosh" pitchFamily="2" charset="0"/>
                        </a:rPr>
                        <a:t>উপজাতি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Nikosh" pitchFamily="2" charset="0"/>
                          <a:cs typeface="Nikosh" pitchFamily="2" charset="0"/>
                        </a:rPr>
                        <a:t>০১ </a:t>
                      </a:r>
                      <a:r>
                        <a:rPr lang="en-US" dirty="0" err="1" smtClean="0">
                          <a:latin typeface="Nikosh" pitchFamily="2" charset="0"/>
                          <a:cs typeface="Nikosh" pitchFamily="2" charset="0"/>
                        </a:rPr>
                        <a:t>টি</a:t>
                      </a:r>
                      <a:r>
                        <a:rPr lang="bn-IN" dirty="0" smtClean="0">
                          <a:latin typeface="Nikosh" pitchFamily="2" charset="0"/>
                          <a:cs typeface="Nikosh" pitchFamily="2" charset="0"/>
                        </a:rPr>
                        <a:t> </a:t>
                      </a:r>
                      <a:endParaRPr lang="en-US" dirty="0" smtClean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713374"/>
              </p:ext>
            </p:extLst>
          </p:nvPr>
        </p:nvGraphicFramePr>
        <p:xfrm>
          <a:off x="8300720" y="71115"/>
          <a:ext cx="3860800" cy="6709787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3860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27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PRA </a:t>
                      </a:r>
                      <a:r>
                        <a:rPr lang="bn-IN" sz="1800" baseline="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থেকে প্রাপ্ত </a:t>
                      </a: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প্রধান সমস্যাসমূহ</a:t>
                      </a:r>
                      <a:endParaRPr lang="en-US" sz="1800" dirty="0">
                        <a:effectLst/>
                        <a:latin typeface="Nikosh" panose="02000000000000000000" pitchFamily="2" charset="0"/>
                        <a:ea typeface="Times New Roman" panose="02020603050405020304" pitchFamily="18" charset="0"/>
                        <a:cs typeface="Nikosh" panose="02000000000000000000" pitchFamily="2" charset="0"/>
                      </a:endParaRPr>
                    </a:p>
                  </a:txBody>
                  <a:tcPr marL="34571" marR="34571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cvnvox</a:t>
                      </a:r>
                      <a:r>
                        <a:rPr lang="en-US" sz="1600" b="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X‡ji</a:t>
                      </a:r>
                      <a:r>
                        <a:rPr lang="en-US" sz="1600" b="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Kvi‡b</a:t>
                      </a:r>
                      <a:r>
                        <a:rPr lang="en-US" sz="1600" b="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Rjve×Zv</a:t>
                      </a:r>
                      <a:r>
                        <a:rPr lang="en-US" sz="1600" b="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mgm¨v</a:t>
                      </a:r>
                      <a:endParaRPr lang="en-US" sz="1600" b="0" dirty="0">
                        <a:solidFill>
                          <a:srgbClr val="2B3616"/>
                        </a:solidFill>
                        <a:effectLst/>
                        <a:latin typeface="SutonnyMJ" pitchFamily="2" charset="0"/>
                        <a:ea typeface="Times New Roman" panose="02020603050405020304" pitchFamily="18" charset="0"/>
                        <a:cs typeface="SutonnyMJ" pitchFamily="2" charset="0"/>
                      </a:endParaRPr>
                    </a:p>
                  </a:txBody>
                  <a:tcPr marL="34571" marR="34571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weï</a:t>
                      </a:r>
                      <a:r>
                        <a:rPr lang="en-US" sz="1600" b="0" kern="120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× </a:t>
                      </a:r>
                      <a:r>
                        <a:rPr lang="en-US" sz="1600" b="0" kern="120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cvwbi</a:t>
                      </a:r>
                      <a:r>
                        <a:rPr lang="en-US" sz="1600" b="0" kern="120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>
                        <a:solidFill>
                          <a:srgbClr val="2B3616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34571" marR="34571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  <a:defRPr/>
                      </a:pP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eR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©¨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e¨e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¯’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vcbv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  <a:defRPr/>
                      </a:pPr>
                      <a:r>
                        <a:rPr lang="bn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বেকার সমস্যা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34571" marR="34571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iv¯ÍvNvU</a:t>
                      </a:r>
                      <a:r>
                        <a:rPr lang="en-US" sz="1600" b="0" dirty="0"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eo</a:t>
                      </a:r>
                      <a:r>
                        <a:rPr lang="en-US" sz="1600" b="0" dirty="0"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Kiv</a:t>
                      </a:r>
                      <a:r>
                        <a:rPr lang="en-US" sz="1600" b="0" dirty="0">
                          <a:effectLst/>
                          <a:latin typeface="SutonnyMJ" pitchFamily="2" charset="0"/>
                          <a:cs typeface="SutonnyMJ" pitchFamily="2" charset="0"/>
                        </a:rPr>
                        <a:t> I </a:t>
                      </a: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ms</a:t>
                      </a:r>
                      <a:r>
                        <a:rPr lang="en-US" sz="1600" b="0" dirty="0">
                          <a:effectLst/>
                          <a:latin typeface="SutonnyMJ" pitchFamily="2" charset="0"/>
                          <a:cs typeface="SutonnyMJ" pitchFamily="2" charset="0"/>
                        </a:rPr>
                        <a:t>¯‹vi </a:t>
                      </a: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Kiv</a:t>
                      </a:r>
                      <a:endParaRPr lang="en-US" sz="1600" b="0" dirty="0">
                        <a:effectLst/>
                        <a:latin typeface="SutonnyMJ" pitchFamily="2" charset="0"/>
                        <a:ea typeface="Times New Roman" panose="02020603050405020304" pitchFamily="18" charset="0"/>
                        <a:cs typeface="SutonnyMJ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wPwKrmvi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Rb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¨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KwgDwbwU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wK¬wb‡Ki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  <a:defRPr/>
                      </a:pPr>
                      <a:r>
                        <a:rPr lang="bn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সরকারী প্রাথমিক বিদ্যালয় নাই</a:t>
                      </a:r>
                      <a:r>
                        <a:rPr lang="hi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।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খাল</a:t>
                      </a:r>
                      <a:r>
                        <a:rPr lang="bn-IN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 সংস্কার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সরকারি</a:t>
                      </a:r>
                      <a:r>
                        <a:rPr lang="bn-IN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 স্কুল ও কলেজ নাই 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  <a:defRPr/>
                      </a:pPr>
                      <a:r>
                        <a:rPr lang="bn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কমিউনিটি পুলিশিং এর ব্যবস্থা করা</a:t>
                      </a:r>
                      <a:r>
                        <a:rPr lang="hi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।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  <a:defRPr/>
                      </a:pP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M¨v‡mi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/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M¨vm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ms‡hv‡Mi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  <a:defRPr/>
                      </a:pPr>
                      <a:r>
                        <a:rPr lang="bn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মাদক সমস্যা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বিনোদন কেন্দ্র অথবা পার্ক নির্মাণ করা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wkï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cv‡K©i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গণসৌচাগার নাই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ডাষ্টবিন এর সমস্যা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ফায়ার সার্ভিস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কমিউনিটি সেন্টার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কেন্দ্রীয় ঈদগা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316851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gwnjv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‡`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Rb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¨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Kg©ms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¯’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v‡bi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34571" marR="34571" marT="0" marB="0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  <p:pic>
        <p:nvPicPr>
          <p:cNvPr id="7" name="Picture 9" descr="Image may contain: 8 people, people smiling, people stan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20" y="80328"/>
            <a:ext cx="2908198" cy="217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Image may contain: 4 people, crowd and outdo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20" y="2296746"/>
            <a:ext cx="2908198" cy="217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age may contain: 5 people, indoor">
            <a:extLst>
              <a:ext uri="{FF2B5EF4-FFF2-40B4-BE49-F238E27FC236}">
                <a16:creationId xmlns="" xmlns:a16="http://schemas.microsoft.com/office/drawing/2014/main" id="{6C592DDE-47E6-41D1-B3B4-727FFBBE84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0" y="4513164"/>
            <a:ext cx="2908198" cy="2080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1920" y="199123"/>
            <a:ext cx="50901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পি.আর.এ</a:t>
            </a:r>
            <a:r>
              <a:rPr lang="en-US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IN" sz="28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Participatory Rural Appraisal</a:t>
            </a:r>
            <a:r>
              <a:rPr lang="bn-IN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) </a:t>
            </a:r>
            <a:endParaRPr lang="bn-IN" sz="28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28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পদ্ধতির </a:t>
            </a:r>
            <a:r>
              <a:rPr lang="bn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মাধ্যমে জনসম্পৃক্তকরন </a:t>
            </a:r>
            <a:endParaRPr lang="en-US" sz="28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9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4604DAF-104C-43ED-86A9-59BCC400C911}"/>
              </a:ext>
            </a:extLst>
          </p:cNvPr>
          <p:cNvSpPr txBox="1"/>
          <p:nvPr/>
        </p:nvSpPr>
        <p:spPr>
          <a:xfrm>
            <a:off x="3554361" y="2846438"/>
            <a:ext cx="50500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বর্তমান</a:t>
            </a:r>
            <a:r>
              <a:rPr lang="en-US" sz="6600" b="1" dirty="0" smtClean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6600" b="1" dirty="0" err="1" smtClean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অবস্থা</a:t>
            </a:r>
            <a:endParaRPr lang="en-US" sz="6600" b="1" dirty="0">
              <a:solidFill>
                <a:srgbClr val="00682F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5E6F37C-8DCD-410C-9CE0-D33899BBD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828" y="302186"/>
            <a:ext cx="4107543" cy="30806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5D7EB4-C5A1-4A85-9B30-44C2BDD6BF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826" y="3684014"/>
            <a:ext cx="4107544" cy="3080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3E35421-DF74-402F-9C2F-D3DB9E5F103D}"/>
              </a:ext>
            </a:extLst>
          </p:cNvPr>
          <p:cNvSpPr/>
          <p:nvPr/>
        </p:nvSpPr>
        <p:spPr>
          <a:xfrm>
            <a:off x="333828" y="2308253"/>
            <a:ext cx="6096000" cy="27515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0" algn="just">
              <a:lnSpc>
                <a:spcPct val="120000"/>
              </a:lnSpc>
              <a:buNone/>
            </a:pP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মীরসরাই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উপজেলা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মাস্টার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প্ল্যান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প্রণয়নে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Facebook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ব্যবহার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করে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বাংলাদেশের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বিভিন্ন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কলেজ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/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বিশ্ববিদ্যালয়ে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অধ্যায়নরত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মীরসরাই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উপজেলার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ছাত্র-ছাত্রীদের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সংগঠন 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USAM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 কে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(University Students Association of Mirsharai Upazila)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সম্পৃক্ত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হয়েছে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এ 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কার্যক্রম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ইনোভেশন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হিসাবে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অন্তর্ভূক্ত</a:t>
            </a:r>
            <a:r>
              <a:rPr lang="en-US" sz="24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latin typeface="Nikosh" panose="02000000000000000000" pitchFamily="2" charset="0"/>
                <a:cs typeface="Nikosh" panose="02000000000000000000" pitchFamily="2" charset="0"/>
              </a:rPr>
              <a:t>রয়েছে</a:t>
            </a:r>
            <a:r>
              <a:rPr lang="bn-IN" sz="2400" b="1" dirty="0"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  <a:endParaRPr lang="en-US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7FEC2FFD-17DB-49A1-B4F4-ABEE19AEAE2B}"/>
              </a:ext>
            </a:extLst>
          </p:cNvPr>
          <p:cNvSpPr txBox="1">
            <a:spLocks/>
          </p:cNvSpPr>
          <p:nvPr/>
        </p:nvSpPr>
        <p:spPr>
          <a:xfrm>
            <a:off x="333828" y="216807"/>
            <a:ext cx="6515100" cy="15262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উন্নয়ন পরিকল্পনায় 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Youth </a:t>
            </a:r>
            <a:r>
              <a:rPr lang="bn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জনগোষ্ঠীকে সম্পৃক্তকরন 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79B45FB9-5C5E-48B1-B92C-EE9320E5077F}"/>
              </a:ext>
            </a:extLst>
          </p:cNvPr>
          <p:cNvSpPr txBox="1">
            <a:spLocks/>
          </p:cNvSpPr>
          <p:nvPr/>
        </p:nvSpPr>
        <p:spPr>
          <a:xfrm>
            <a:off x="1788433" y="485775"/>
            <a:ext cx="8890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ড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6600" b="1" dirty="0" err="1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াফট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 স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ট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া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ক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চ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া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র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প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ল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য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া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ন</a:t>
            </a:r>
            <a:r>
              <a:rPr lang="en-US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as-IN" sz="6600" b="1" dirty="0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প</a:t>
            </a:r>
            <a:r>
              <a:rPr lang="en-US" sz="6600" b="1" dirty="0" err="1">
                <a:solidFill>
                  <a:srgbClr val="00B050"/>
                </a:solidFill>
                <a:latin typeface="Nikosh" pitchFamily="2" charset="0"/>
                <a:cs typeface="Nikosh" pitchFamily="2" charset="0"/>
              </a:rPr>
              <a:t>্রিপারেশন</a:t>
            </a:r>
            <a:endParaRPr lang="en-US" sz="6600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B304674-398F-43F2-914F-3A3A664E760F}"/>
              </a:ext>
            </a:extLst>
          </p:cNvPr>
          <p:cNvSpPr txBox="1"/>
          <p:nvPr/>
        </p:nvSpPr>
        <p:spPr>
          <a:xfrm>
            <a:off x="4714195" y="1895474"/>
            <a:ext cx="303847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s-IN" sz="28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প্রধান বিবেচ্য বিষয়সমূহ </a:t>
            </a:r>
            <a:endParaRPr lang="en-US" sz="2800" b="1" dirty="0" smtClean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s-IN" sz="2400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দ</a:t>
            </a: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েশের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সর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</a:t>
            </a: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ৃহ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ৎ </a:t>
            </a: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অর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থ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ৈ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অঞ্চল</a:t>
            </a:r>
            <a:endParaRPr lang="en-US" sz="2400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আকস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 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যা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ভ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ূ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ু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ষা</a:t>
            </a:r>
            <a:endParaRPr lang="en-US" sz="2400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ইক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ো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ল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ভ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য </a:t>
            </a: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রক্ষা</a:t>
            </a:r>
            <a:endParaRPr lang="en-US" sz="2400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সুপেয়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পানির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সংকট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ভ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ন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en-US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য় </a:t>
            </a:r>
            <a:r>
              <a:rPr lang="as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পর্যটন শিল্প</a:t>
            </a:r>
            <a:r>
              <a:rPr lang="bn-IN" sz="240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US" sz="2400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932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124323"/>
              </p:ext>
            </p:extLst>
          </p:nvPr>
        </p:nvGraphicFramePr>
        <p:xfrm>
          <a:off x="450851" y="1167341"/>
          <a:ext cx="3642178" cy="450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423"/>
                <a:gridCol w="2189755"/>
              </a:tblGrid>
              <a:tr h="1617675"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latin typeface="Nikosh" pitchFamily="2" charset="0"/>
                          <a:cs typeface="Nikosh" pitchFamily="2" charset="0"/>
                        </a:rPr>
                        <a:t>বছর</a:t>
                      </a:r>
                      <a:endParaRPr lang="en-US" sz="24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s-IN" sz="2400" dirty="0" smtClean="0">
                          <a:latin typeface="Nikosh" pitchFamily="2" charset="0"/>
                          <a:cs typeface="Nikosh" pitchFamily="2" charset="0"/>
                        </a:rPr>
                        <a:t>জনসংখ্যার প্রোজেকশন</a:t>
                      </a:r>
                      <a:r>
                        <a:rPr lang="bn-IN" sz="2400" dirty="0" smtClean="0">
                          <a:latin typeface="Nikosh" pitchFamily="2" charset="0"/>
                          <a:cs typeface="Nikosh" pitchFamily="2" charset="0"/>
                        </a:rPr>
                        <a:t>ঃ </a:t>
                      </a:r>
                    </a:p>
                    <a:p>
                      <a:pPr algn="ctr"/>
                      <a:r>
                        <a:rPr lang="bn-IN" sz="2400" dirty="0" smtClean="0">
                          <a:latin typeface="Nikosh" pitchFamily="2" charset="0"/>
                          <a:cs typeface="Nikosh" pitchFamily="2" charset="0"/>
                        </a:rPr>
                        <a:t>কোহোর্ট মেথড</a:t>
                      </a:r>
                      <a:r>
                        <a:rPr lang="bn-IN" sz="2400" baseline="0" dirty="0" smtClean="0">
                          <a:latin typeface="Nikosh" pitchFamily="2" charset="0"/>
                          <a:cs typeface="Nikosh" pitchFamily="2" charset="0"/>
                        </a:rPr>
                        <a:t> </a:t>
                      </a:r>
                      <a:endParaRPr lang="en-US" sz="24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349"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২০১১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৩,৭০,৮৯৬</a:t>
                      </a:r>
                      <a:endParaRPr lang="en-US" sz="2000" dirty="0" smtClean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349"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২০১৬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৪,৪৭,৪৩০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349"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২০২১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৫,০৯,৭৯৬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349"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২০২৬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৫,৭২,১৬২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349"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২০৩১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৬,৩৪,৫২৮</a:t>
                      </a:r>
                      <a:endParaRPr lang="en-US" sz="2000" dirty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349">
                <a:tc>
                  <a:txBody>
                    <a:bodyPr/>
                    <a:lstStyle/>
                    <a:p>
                      <a:pPr algn="ctr"/>
                      <a:r>
                        <a:rPr lang="bn-IN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২০৩৬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৬,৯৬,৮৯৪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349">
                <a:tc>
                  <a:txBody>
                    <a:bodyPr/>
                    <a:lstStyle/>
                    <a:p>
                      <a:pPr algn="ctr"/>
                      <a:r>
                        <a:rPr lang="bn-IN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বেজা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২৫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,</a:t>
                      </a:r>
                      <a:r>
                        <a:rPr lang="bn-IN" sz="2000" b="1" dirty="0" smtClean="0">
                          <a:solidFill>
                            <a:srgbClr val="C00000"/>
                          </a:solidFill>
                          <a:latin typeface="Nikosh" pitchFamily="2" charset="0"/>
                          <a:cs typeface="Nikosh" pitchFamily="2" charset="0"/>
                        </a:rPr>
                        <a:t>০০,০০০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243802"/>
            <a:ext cx="4630014" cy="675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as-IN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জ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ন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স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ংখ্যার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প</a:t>
            </a:r>
            <a:r>
              <a:rPr lang="as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্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রোজেকশন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F7A98D2-2643-427F-B9F0-D1A088058CDA}"/>
              </a:ext>
            </a:extLst>
          </p:cNvPr>
          <p:cNvSpPr/>
          <p:nvPr/>
        </p:nvSpPr>
        <p:spPr>
          <a:xfrm>
            <a:off x="5181600" y="1062984"/>
            <a:ext cx="6648450" cy="5116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bn-BD" sz="2400" b="1" dirty="0">
                <a:latin typeface="Nikosh" pitchFamily="2" charset="0"/>
                <a:cs typeface="Nikosh" pitchFamily="2" charset="0"/>
              </a:rPr>
              <a:t>অর্থনৈতিক এলাকা প্রতিষ্ঠিত হলে আগামী ২০ বছরে মীরসরাই উপজেলায় </a:t>
            </a:r>
            <a:r>
              <a:rPr lang="en-US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৩২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,০০,০০০ (</a:t>
            </a:r>
            <a:r>
              <a:rPr lang="en-US" sz="2400" b="1" dirty="0" err="1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বত্রিশ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লাখ)</a:t>
            </a:r>
            <a:r>
              <a:rPr lang="bn-BD" sz="2400" b="1" dirty="0">
                <a:latin typeface="Nikosh" pitchFamily="2" charset="0"/>
                <a:cs typeface="Nikosh" pitchFamily="2" charset="0"/>
              </a:rPr>
              <a:t> মানুষের আগমন ঘটবে</a:t>
            </a:r>
            <a:r>
              <a:rPr lang="hi-IN" sz="2400" b="1" dirty="0">
                <a:latin typeface="Nikosh" pitchFamily="2" charset="0"/>
                <a:cs typeface="Nikosh" pitchFamily="2" charset="0"/>
              </a:rPr>
              <a:t>। </a:t>
            </a:r>
            <a:endParaRPr lang="en-US" sz="2400" b="1" dirty="0" smtClean="0">
              <a:latin typeface="Nikosh" pitchFamily="2" charset="0"/>
              <a:cs typeface="Nikosh" pitchFamily="2" charset="0"/>
            </a:endParaRPr>
          </a:p>
          <a:p>
            <a:pPr algn="just">
              <a:spcAft>
                <a:spcPts val="600"/>
              </a:spcAft>
            </a:pPr>
            <a:endParaRPr lang="en-US" sz="1050" b="1" dirty="0">
              <a:latin typeface="Nikosh" pitchFamily="2" charset="0"/>
              <a:cs typeface="Nikosh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400" b="1" dirty="0" err="1">
                <a:latin typeface="Nikosh" pitchFamily="2" charset="0"/>
                <a:cs typeface="Nikosh" pitchFamily="2" charset="0"/>
              </a:rPr>
              <a:t>আগামী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 ২০ </a:t>
            </a:r>
            <a:r>
              <a:rPr lang="en-US" sz="2400" b="1" dirty="0" err="1">
                <a:latin typeface="Nikosh" pitchFamily="2" charset="0"/>
                <a:cs typeface="Nikosh" pitchFamily="2" charset="0"/>
              </a:rPr>
              <a:t>বছরে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 </a:t>
            </a:r>
            <a:r>
              <a:rPr lang="bn-IN" sz="2400" b="1" dirty="0" smtClean="0">
                <a:latin typeface="Nikosh" pitchFamily="2" charset="0"/>
                <a:cs typeface="Nikosh" pitchFamily="2" charset="0"/>
              </a:rPr>
              <a:t>বাৎসরিক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2400" b="1" dirty="0" smtClean="0">
                <a:latin typeface="Nikosh" pitchFamily="2" charset="0"/>
                <a:cs typeface="Nikosh" pitchFamily="2" charset="0"/>
              </a:rPr>
              <a:t>পানির </a:t>
            </a:r>
            <a:r>
              <a:rPr lang="bn-IN" sz="2400" b="1" dirty="0">
                <a:latin typeface="Nikosh" pitchFamily="2" charset="0"/>
                <a:cs typeface="Nikosh" pitchFamily="2" charset="0"/>
              </a:rPr>
              <a:t>চাহিদা  </a:t>
            </a:r>
            <a:r>
              <a:rPr lang="bn-IN" sz="2400" b="1" dirty="0" smtClean="0">
                <a:latin typeface="Nikosh" pitchFamily="2" charset="0"/>
                <a:cs typeface="Nikosh" pitchFamily="2" charset="0"/>
              </a:rPr>
              <a:t>হবে 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২৩৩.৬০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মিলিয়ন ঘন</a:t>
            </a:r>
            <a:r>
              <a:rPr lang="en-US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মিটার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। </a:t>
            </a:r>
            <a:endParaRPr lang="en-US" sz="2400" b="1" dirty="0">
              <a:solidFill>
                <a:srgbClr val="C00000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400" b="1" dirty="0">
                <a:latin typeface="Nikosh" pitchFamily="2" charset="0"/>
                <a:cs typeface="Nikosh" pitchFamily="2" charset="0"/>
              </a:rPr>
              <a:t>ব</a:t>
            </a:r>
            <a:r>
              <a:rPr lang="as-IN" sz="2400" b="1" dirty="0">
                <a:latin typeface="Nikosh" pitchFamily="2" charset="0"/>
                <a:cs typeface="Nikosh" pitchFamily="2" charset="0"/>
              </a:rPr>
              <a:t>র</a:t>
            </a:r>
            <a:r>
              <a:rPr lang="en-US" sz="2400" b="1" dirty="0" err="1">
                <a:latin typeface="Nikosh" pitchFamily="2" charset="0"/>
                <a:cs typeface="Nikosh" pitchFamily="2" charset="0"/>
              </a:rPr>
              <a:t>্ত</a:t>
            </a:r>
            <a:r>
              <a:rPr lang="as-IN" sz="2400" b="1" dirty="0">
                <a:latin typeface="Nikosh" pitchFamily="2" charset="0"/>
                <a:cs typeface="Nikosh" pitchFamily="2" charset="0"/>
              </a:rPr>
              <a:t>ম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া</a:t>
            </a:r>
            <a:r>
              <a:rPr lang="as-IN" sz="2400" b="1" dirty="0">
                <a:latin typeface="Nikosh" pitchFamily="2" charset="0"/>
                <a:cs typeface="Nikosh" pitchFamily="2" charset="0"/>
              </a:rPr>
              <a:t>ন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ে</a:t>
            </a:r>
            <a:r>
              <a:rPr lang="bn-BD" sz="2400" b="1" dirty="0">
                <a:latin typeface="Nikosh" pitchFamily="2" charset="0"/>
                <a:cs typeface="Nikosh" pitchFamily="2" charset="0"/>
              </a:rPr>
              <a:t> প্রাকৃতিকভাবে আমাদের ভূ-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গ</a:t>
            </a:r>
            <a:r>
              <a:rPr lang="as-IN" sz="2400" b="1" dirty="0">
                <a:latin typeface="Nikosh" pitchFamily="2" charset="0"/>
                <a:cs typeface="Nikosh" pitchFamily="2" charset="0"/>
              </a:rPr>
              <a:t>র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্</a:t>
            </a:r>
            <a:r>
              <a:rPr lang="as-IN" sz="2400" b="1" dirty="0">
                <a:latin typeface="Nikosh" pitchFamily="2" charset="0"/>
                <a:cs typeface="Nikosh" pitchFamily="2" charset="0"/>
              </a:rPr>
              <a:t>ভ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স</a:t>
            </a:r>
            <a:r>
              <a:rPr lang="as-IN" sz="2400" b="1" dirty="0">
                <a:latin typeface="Nikosh" pitchFamily="2" charset="0"/>
                <a:cs typeface="Nikosh" pitchFamily="2" charset="0"/>
              </a:rPr>
              <a:t>্</a:t>
            </a:r>
            <a:r>
              <a:rPr lang="en-US" sz="2400" b="1" dirty="0">
                <a:latin typeface="Nikosh" pitchFamily="2" charset="0"/>
                <a:cs typeface="Nikosh" pitchFamily="2" charset="0"/>
              </a:rPr>
              <a:t>থ</a:t>
            </a:r>
            <a:r>
              <a:rPr lang="bn-BD" sz="2400" b="1" dirty="0">
                <a:latin typeface="Nikosh" pitchFamily="2" charset="0"/>
                <a:cs typeface="Nikosh" pitchFamily="2" charset="0"/>
              </a:rPr>
              <a:t> পানিস্তরে পানি জমা হচ্ছে </a:t>
            </a:r>
            <a:r>
              <a:rPr lang="bn-BD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১০৫ মিলিয়ন ঘন</a:t>
            </a:r>
            <a:r>
              <a:rPr lang="en-US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মিটার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। </a:t>
            </a:r>
            <a:endParaRPr lang="en-US" sz="2400" b="1" dirty="0">
              <a:solidFill>
                <a:srgbClr val="C00000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bn-BD" sz="2400" b="1" dirty="0">
                <a:latin typeface="Nikosh" pitchFamily="2" charset="0"/>
                <a:cs typeface="Nikosh" pitchFamily="2" charset="0"/>
              </a:rPr>
              <a:t>বছরে পানির ঘাটতি থাকে 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১২৮.৬০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মিলিয়ন ঘন 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মিটার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। </a:t>
            </a:r>
            <a:endParaRPr lang="en-US" sz="2400" b="1" dirty="0">
              <a:solidFill>
                <a:srgbClr val="C00000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bn-IN" sz="2400" b="1" dirty="0">
                <a:latin typeface="Nikosh" pitchFamily="2" charset="0"/>
                <a:cs typeface="Nikosh" pitchFamily="2" charset="0"/>
              </a:rPr>
              <a:t>প্রস্তাবিত রিজার্ভার থেকে পাওয়া যাবে </a:t>
            </a:r>
            <a:r>
              <a:rPr lang="bn-IN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৯২ </a:t>
            </a:r>
            <a:r>
              <a:rPr lang="bn-BD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মিলিয়ন ঘন </a:t>
            </a:r>
            <a:r>
              <a:rPr lang="bn-BD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মিটার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। </a:t>
            </a:r>
            <a:endParaRPr lang="en-US" sz="2400" b="1" dirty="0">
              <a:solidFill>
                <a:srgbClr val="C00000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bn-IN" sz="2400" b="1" dirty="0">
                <a:latin typeface="Nikosh" pitchFamily="2" charset="0"/>
                <a:cs typeface="Nikosh" pitchFamily="2" charset="0"/>
              </a:rPr>
              <a:t>অতিরিক্ত </a:t>
            </a:r>
            <a:r>
              <a:rPr lang="bn-IN" sz="2400" b="1" dirty="0" smtClean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৩৬.৬০ </a:t>
            </a:r>
            <a:r>
              <a:rPr lang="bn-BD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মিলিয়ন ঘন মিটার</a:t>
            </a:r>
            <a:r>
              <a:rPr lang="bn-IN" sz="2400" b="1" dirty="0">
                <a:solidFill>
                  <a:srgbClr val="C0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2400" b="1" dirty="0">
                <a:latin typeface="Nikosh" pitchFamily="2" charset="0"/>
                <a:cs typeface="Nikosh" pitchFamily="2" charset="0"/>
              </a:rPr>
              <a:t>পানি অন্যান্য সোর্স থেকে সংগ্রহ করতে </a:t>
            </a:r>
            <a:r>
              <a:rPr lang="bn-IN" sz="2400" b="1" dirty="0" smtClean="0">
                <a:latin typeface="Nikosh" pitchFamily="2" charset="0"/>
                <a:cs typeface="Nikosh" pitchFamily="2" charset="0"/>
              </a:rPr>
              <a:t>হবে। </a:t>
            </a:r>
            <a:endParaRPr lang="en-US" sz="2400" b="1" dirty="0">
              <a:latin typeface="Nikosh" pitchFamily="2" charset="0"/>
              <a:cs typeface="Nikosh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b="1" dirty="0" smtClean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BD" sz="2400" b="1" dirty="0" smtClean="0">
                <a:latin typeface="Nikosh" pitchFamily="2" charset="0"/>
                <a:cs typeface="Nikosh" pitchFamily="2" charset="0"/>
              </a:rPr>
              <a:t>যদি </a:t>
            </a:r>
            <a:r>
              <a:rPr lang="bn-BD" sz="2400" b="1" dirty="0">
                <a:latin typeface="Nikosh" pitchFamily="2" charset="0"/>
                <a:cs typeface="Nikosh" pitchFamily="2" charset="0"/>
              </a:rPr>
              <a:t>অর্থনৈতিক এলাকার কলকারখানা ভূ-গর্ভস্থ পানির উপর নির্ভর করে চালানো হয় তাহলে ভবিষ্যতে ভয়াবহ পানির অভাব </a:t>
            </a:r>
            <a:r>
              <a:rPr lang="bn-BD" sz="2400" b="1" dirty="0" smtClean="0">
                <a:latin typeface="Nikosh" pitchFamily="2" charset="0"/>
                <a:cs typeface="Nikosh" pitchFamily="2" charset="0"/>
              </a:rPr>
              <a:t>দেখা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 smtClean="0">
                <a:latin typeface="Nikosh" pitchFamily="2" charset="0"/>
                <a:cs typeface="Nikosh" pitchFamily="2" charset="0"/>
              </a:rPr>
              <a:t>দিবে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।</a:t>
            </a:r>
            <a:endParaRPr lang="en-US" sz="2400" b="1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04662" y="262852"/>
            <a:ext cx="4630014" cy="675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পানির</a:t>
            </a:r>
            <a:r>
              <a:rPr lang="en-US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চাহিদা</a:t>
            </a:r>
            <a:r>
              <a:rPr lang="en-US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নিরূপণ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9E94DD-70CC-421B-914E-CDD783303F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86" y="44926"/>
            <a:ext cx="4528457" cy="6782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ight Arrow 3">
            <a:extLst>
              <a:ext uri="{FF2B5EF4-FFF2-40B4-BE49-F238E27FC236}">
                <a16:creationId xmlns="" xmlns:a16="http://schemas.microsoft.com/office/drawing/2014/main" id="{32108F7E-BCF1-4373-A777-151D7B8A5D50}"/>
              </a:ext>
            </a:extLst>
          </p:cNvPr>
          <p:cNvSpPr/>
          <p:nvPr/>
        </p:nvSpPr>
        <p:spPr>
          <a:xfrm>
            <a:off x="6887884" y="3368474"/>
            <a:ext cx="1905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291E0C-1496-4EB9-914A-1CD91D2D04DB}"/>
              </a:ext>
            </a:extLst>
          </p:cNvPr>
          <p:cNvSpPr txBox="1"/>
          <p:nvPr/>
        </p:nvSpPr>
        <p:spPr>
          <a:xfrm>
            <a:off x="8983383" y="322894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মহামায়া</a:t>
            </a:r>
            <a:endParaRPr lang="en-US" sz="2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Right Arrow 5">
            <a:extLst>
              <a:ext uri="{FF2B5EF4-FFF2-40B4-BE49-F238E27FC236}">
                <a16:creationId xmlns="" xmlns:a16="http://schemas.microsoft.com/office/drawing/2014/main" id="{B2A1FE3D-D75C-4B29-A0FA-725477E054B4}"/>
              </a:ext>
            </a:extLst>
          </p:cNvPr>
          <p:cNvSpPr/>
          <p:nvPr/>
        </p:nvSpPr>
        <p:spPr>
          <a:xfrm>
            <a:off x="7145059" y="4027079"/>
            <a:ext cx="1905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DB3216-0888-465D-94B4-1F799C335478}"/>
              </a:ext>
            </a:extLst>
          </p:cNvPr>
          <p:cNvSpPr txBox="1"/>
          <p:nvPr/>
        </p:nvSpPr>
        <p:spPr>
          <a:xfrm>
            <a:off x="8983383" y="3865124"/>
            <a:ext cx="1334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গোবানিয়া ছড়া  </a:t>
            </a:r>
            <a:endParaRPr lang="en-US" sz="2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655777-04BA-4744-9CB2-322E55C267E4}"/>
              </a:ext>
            </a:extLst>
          </p:cNvPr>
          <p:cNvSpPr txBox="1"/>
          <p:nvPr/>
        </p:nvSpPr>
        <p:spPr>
          <a:xfrm>
            <a:off x="8897657" y="1784998"/>
            <a:ext cx="2233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0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বুড়াটিলা পার্ক থেকে দক্ষিন পশ্চিম অংশে</a:t>
            </a:r>
            <a:endParaRPr lang="en-US" sz="2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8" name="Right Arrow 8">
            <a:extLst>
              <a:ext uri="{FF2B5EF4-FFF2-40B4-BE49-F238E27FC236}">
                <a16:creationId xmlns="" xmlns:a16="http://schemas.microsoft.com/office/drawing/2014/main" id="{5032A41D-6B50-49A4-B84A-D0454D9D3BDB}"/>
              </a:ext>
            </a:extLst>
          </p:cNvPr>
          <p:cNvSpPr/>
          <p:nvPr/>
        </p:nvSpPr>
        <p:spPr>
          <a:xfrm>
            <a:off x="6963630" y="2150626"/>
            <a:ext cx="1905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E154C23-BBCA-4700-8D3B-BD67FFD5DA31}"/>
              </a:ext>
            </a:extLst>
          </p:cNvPr>
          <p:cNvSpPr txBox="1"/>
          <p:nvPr/>
        </p:nvSpPr>
        <p:spPr>
          <a:xfrm>
            <a:off x="9202903" y="4352857"/>
            <a:ext cx="2420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0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করেরহাট দক্ষিন </a:t>
            </a:r>
            <a:r>
              <a:rPr lang="bn-IN" sz="20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অংশে রূপসী ঝর্নার নিকটে</a:t>
            </a:r>
            <a:endParaRPr lang="en-US" sz="2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0" name="Right Arrow 10">
            <a:extLst>
              <a:ext uri="{FF2B5EF4-FFF2-40B4-BE49-F238E27FC236}">
                <a16:creationId xmlns="" xmlns:a16="http://schemas.microsoft.com/office/drawing/2014/main" id="{19774A3A-5113-49C8-BF35-491456A3833F}"/>
              </a:ext>
            </a:extLst>
          </p:cNvPr>
          <p:cNvSpPr/>
          <p:nvPr/>
        </p:nvSpPr>
        <p:spPr>
          <a:xfrm>
            <a:off x="7250279" y="4630600"/>
            <a:ext cx="1905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10E2AB-DC07-47C0-B2F9-F12DC76E548D}"/>
              </a:ext>
            </a:extLst>
          </p:cNvPr>
          <p:cNvSpPr txBox="1"/>
          <p:nvPr/>
        </p:nvSpPr>
        <p:spPr>
          <a:xfrm>
            <a:off x="362858" y="2480129"/>
            <a:ext cx="3036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মীরসরাই উপজেলার প্রস্তাবিত কৃত্রিম জলাধার</a:t>
            </a:r>
            <a:endParaRPr lang="bn-IN" sz="4800" b="1" dirty="0">
              <a:solidFill>
                <a:srgbClr val="00206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12" name="Right Arrow 3">
            <a:extLst>
              <a:ext uri="{FF2B5EF4-FFF2-40B4-BE49-F238E27FC236}">
                <a16:creationId xmlns="" xmlns:a16="http://schemas.microsoft.com/office/drawing/2014/main" id="{32108F7E-BCF1-4373-A777-151D7B8A5D50}"/>
              </a:ext>
            </a:extLst>
          </p:cNvPr>
          <p:cNvSpPr/>
          <p:nvPr/>
        </p:nvSpPr>
        <p:spPr>
          <a:xfrm>
            <a:off x="6705003" y="2789354"/>
            <a:ext cx="227837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0291E0C-1496-4EB9-914A-1CD91D2D04DB}"/>
              </a:ext>
            </a:extLst>
          </p:cNvPr>
          <p:cNvSpPr txBox="1"/>
          <p:nvPr/>
        </p:nvSpPr>
        <p:spPr>
          <a:xfrm>
            <a:off x="9073265" y="2612158"/>
            <a:ext cx="2697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000" b="1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মহামায়া লেকের উত্তর অংশে</a:t>
            </a:r>
            <a:endParaRPr lang="en-US" sz="20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8519" r="4430" b="2347"/>
          <a:stretch/>
        </p:blipFill>
        <p:spPr>
          <a:xfrm>
            <a:off x="3657600" y="19050"/>
            <a:ext cx="4876800" cy="6838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10E2AB-DC07-47C0-B2F9-F12DC76E548D}"/>
              </a:ext>
            </a:extLst>
          </p:cNvPr>
          <p:cNvSpPr txBox="1"/>
          <p:nvPr/>
        </p:nvSpPr>
        <p:spPr>
          <a:xfrm>
            <a:off x="362858" y="2480129"/>
            <a:ext cx="3036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মীরসরাই</a:t>
            </a:r>
            <a:r>
              <a:rPr lang="en-US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উপজেলার</a:t>
            </a:r>
            <a:r>
              <a:rPr lang="en-US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ফসলী</a:t>
            </a:r>
            <a:r>
              <a:rPr lang="en-US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জমির</a:t>
            </a:r>
            <a:r>
              <a:rPr lang="en-US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ধরণ</a:t>
            </a:r>
            <a:r>
              <a:rPr lang="en-US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চিহ্নিতকরন</a:t>
            </a:r>
            <a:r>
              <a:rPr lang="en-US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 </a:t>
            </a:r>
            <a:endParaRPr lang="bn-IN" sz="4800" b="1" dirty="0">
              <a:solidFill>
                <a:srgbClr val="00206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2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1B0335DA-BCC7-4698-ADAD-2AA1C46FA3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800770"/>
              </p:ext>
            </p:extLst>
          </p:nvPr>
        </p:nvGraphicFramePr>
        <p:xfrm>
          <a:off x="7337425" y="0"/>
          <a:ext cx="4854575" cy="6850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Acrobat Document" r:id="rId3" imgW="4541378" imgH="6408001" progId="AcroExch.Document.11">
                  <p:embed/>
                </p:oleObj>
              </mc:Choice>
              <mc:Fallback>
                <p:oleObj name="Acrobat Document" r:id="rId3" imgW="4541378" imgH="640800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37425" y="0"/>
                        <a:ext cx="4854575" cy="6850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609725" y="1920874"/>
            <a:ext cx="533780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4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মীরসরাই</a:t>
            </a:r>
            <a:r>
              <a:rPr lang="en-US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উপজেলায়</a:t>
            </a:r>
            <a:r>
              <a:rPr lang="en-US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 </a:t>
            </a:r>
            <a:r>
              <a:rPr lang="en-US" sz="24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উদ্ভিদ</a:t>
            </a:r>
            <a:r>
              <a:rPr lang="en-US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ও </a:t>
            </a:r>
            <a:r>
              <a:rPr lang="en-US" sz="24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প্রাণীকূলের</a:t>
            </a:r>
            <a:r>
              <a:rPr lang="en-US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জন্য</a:t>
            </a:r>
            <a:r>
              <a:rPr lang="en-US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সংকটাপূর্ণ</a:t>
            </a:r>
            <a:r>
              <a:rPr lang="en-US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আবাস্থল</a:t>
            </a:r>
            <a:r>
              <a:rPr lang="en-US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চিহ্নিত</a:t>
            </a:r>
            <a:r>
              <a:rPr lang="en-US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en-US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হয়েছে</a:t>
            </a:r>
            <a:endParaRPr lang="en-US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0" indent="0">
              <a:lnSpc>
                <a:spcPct val="150000"/>
              </a:lnSpc>
            </a:pPr>
            <a:r>
              <a:rPr lang="en-US" sz="2400" b="1" dirty="0" smtClean="0">
                <a:latin typeface="Nikosh" panose="02000000000000000000" pitchFamily="2" charset="0"/>
                <a:cs typeface="Nikosh" panose="02000000000000000000" pitchFamily="2" charset="0"/>
              </a:rPr>
              <a:t>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উপকূলীয়</a:t>
            </a:r>
            <a:r>
              <a:rPr lang="en-US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ম্যানগ্রোভ</a:t>
            </a:r>
            <a:r>
              <a:rPr lang="en-US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অঞ্চল</a:t>
            </a:r>
            <a:r>
              <a:rPr lang="en-US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উপকূলীয়</a:t>
            </a:r>
            <a:r>
              <a:rPr lang="en-US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মাডফ্ল্যাটস</a:t>
            </a:r>
            <a:r>
              <a:rPr lang="en-US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  </a:t>
            </a:r>
            <a:endParaRPr lang="en-US" sz="24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বাড়ইঢালা</a:t>
            </a:r>
            <a:r>
              <a:rPr lang="en-US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জাতীয়</a:t>
            </a:r>
            <a:r>
              <a:rPr lang="en-US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উদ্যান</a:t>
            </a:r>
            <a:r>
              <a:rPr lang="en-US" sz="2400" dirty="0" smtClean="0">
                <a:latin typeface="Nikosh" panose="02000000000000000000" pitchFamily="2" charset="0"/>
                <a:cs typeface="Nikosh" panose="02000000000000000000" pitchFamily="2" charset="0"/>
              </a:rPr>
              <a:t>   </a:t>
            </a:r>
            <a:endParaRPr lang="en-US" sz="24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2202898-97FF-4941-A75D-03CFA24A0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5" y="99785"/>
            <a:ext cx="5326743" cy="66584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F82C6B5-731A-4B02-B332-2C4766120DD7}"/>
              </a:ext>
            </a:extLst>
          </p:cNvPr>
          <p:cNvSpPr/>
          <p:nvPr/>
        </p:nvSpPr>
        <p:spPr>
          <a:xfrm>
            <a:off x="485999" y="2271878"/>
            <a:ext cx="43182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াই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উপজেলার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ইন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ফ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 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ুইটেবিলিটি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ম্যাপ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1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F82C6B5-731A-4B02-B332-2C4766120DD7}"/>
              </a:ext>
            </a:extLst>
          </p:cNvPr>
          <p:cNvSpPr/>
          <p:nvPr/>
        </p:nvSpPr>
        <p:spPr>
          <a:xfrm>
            <a:off x="485999" y="188435"/>
            <a:ext cx="4318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াই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উপজেলার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ভূমি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ুইটেবিলিটি</a:t>
            </a:r>
            <a:r>
              <a:rPr lang="en-US" sz="36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ম্যাপ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82C6B5-731A-4B02-B332-2C4766120DD7}"/>
              </a:ext>
            </a:extLst>
          </p:cNvPr>
          <p:cNvSpPr/>
          <p:nvPr/>
        </p:nvSpPr>
        <p:spPr>
          <a:xfrm>
            <a:off x="221708" y="1405508"/>
            <a:ext cx="621381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ী</a:t>
            </a:r>
            <a:r>
              <a:rPr lang="as-IN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as-IN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24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াই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উপজেলার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ভূমি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as-IN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24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ুইটেবিলিটি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ম্যাপ</a:t>
            </a:r>
            <a:r>
              <a:rPr lang="en-US" sz="24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তৈরী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করার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ক্ষেত্রে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যে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বিষয়গুলো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দেখা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হয়েছে</a:t>
            </a:r>
            <a:r>
              <a:rPr lang="en-US" sz="24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bn-IN" sz="2400" b="1" dirty="0" smtClean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endParaRPr lang="en-US" b="1" dirty="0" smtClean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bn-IN" sz="2200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ইনফ্রাস্টাকচার সুইটেবিলিটি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sz="2200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গ্রাউন্ড ওয়াটার রিচার্জ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sz="2200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ওয়াটার লগিং টেনডেন্সি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sz="2200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রোড একসেসিবিলিটি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sz="2200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গ্রাউন্ড এলিভেশন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sz="2200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কৃষি ক্রপিং প্যাটার্ন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bn-IN" sz="2200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ভূমি ব্যবহার</a:t>
            </a:r>
            <a:endParaRPr lang="en-US" sz="2200" dirty="0" smtClean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bn-IN" sz="2000" dirty="0" smtClean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bn-IN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উপরুক্ত উপাদানগুলোর সর্বোচ্চ ও সর্বনিম্ন মানের উপর ভিত্তি করে সুইটেবিলিটির </a:t>
            </a:r>
            <a:r>
              <a:rPr lang="bn-IN" sz="2000" dirty="0">
                <a:latin typeface="Nikosh" panose="02000000000000000000" pitchFamily="2" charset="0"/>
                <a:cs typeface="Nikosh" panose="02000000000000000000" pitchFamily="2" charset="0"/>
              </a:rPr>
              <a:t>ম্যাপ তৈরী </a:t>
            </a:r>
            <a:r>
              <a:rPr lang="bn-IN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করা</a:t>
            </a:r>
            <a:r>
              <a:rPr lang="en-US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হয়েছে। </a:t>
            </a:r>
            <a:r>
              <a:rPr lang="bn-IN" sz="2000" dirty="0">
                <a:latin typeface="Nikosh" panose="02000000000000000000" pitchFamily="2" charset="0"/>
                <a:cs typeface="Nikosh" panose="02000000000000000000" pitchFamily="2" charset="0"/>
              </a:rPr>
              <a:t>এখানে ম্যাপের লাল </a:t>
            </a:r>
            <a:r>
              <a:rPr lang="bn-IN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এলাকাগুলো হচ্ছে কম সুইটেবল </a:t>
            </a:r>
            <a:r>
              <a:rPr lang="bn-IN" sz="2000" dirty="0">
                <a:latin typeface="Nikosh" panose="02000000000000000000" pitchFamily="2" charset="0"/>
                <a:cs typeface="Nikosh" panose="02000000000000000000" pitchFamily="2" charset="0"/>
              </a:rPr>
              <a:t>এলাকা </a:t>
            </a:r>
            <a:r>
              <a:rPr lang="bn-IN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এবং </a:t>
            </a:r>
            <a:r>
              <a:rPr lang="bn-IN" sz="2000" dirty="0">
                <a:latin typeface="Nikosh" panose="02000000000000000000" pitchFamily="2" charset="0"/>
                <a:cs typeface="Nikosh" panose="02000000000000000000" pitchFamily="2" charset="0"/>
              </a:rPr>
              <a:t>ম্যাপের সবুজ </a:t>
            </a:r>
            <a:r>
              <a:rPr lang="bn-IN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এলাকাগুলো হচ্ছে সবচেয়ে বেশি </a:t>
            </a:r>
            <a:r>
              <a:rPr lang="bn-IN" sz="2000" dirty="0">
                <a:latin typeface="Nikosh" panose="02000000000000000000" pitchFamily="2" charset="0"/>
                <a:cs typeface="Nikosh" panose="02000000000000000000" pitchFamily="2" charset="0"/>
              </a:rPr>
              <a:t>সুইটেবল </a:t>
            </a:r>
            <a:r>
              <a:rPr lang="bn-IN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এলাকা।  </a:t>
            </a:r>
            <a:endParaRPr lang="en-US" sz="20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7" name="Picture 2" descr="F:\Land Suitabili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1" y="0"/>
            <a:ext cx="5467350" cy="683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7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990575" indent="-38099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523962" indent="-30479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2133547" indent="-30479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743131" indent="-30479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335271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962301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4571886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5181470" indent="-304792" defTabSz="6095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9A3BF61-8362-42AF-B928-0E1E7B1785A2}" type="slidenum">
              <a:rPr lang="en-US" smtClean="0">
                <a:solidFill>
                  <a:srgbClr val="898989"/>
                </a:solidFill>
              </a:rPr>
              <a:pPr/>
              <a:t>38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944" y="860424"/>
            <a:ext cx="3861604" cy="545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4"/>
          <a:stretch/>
        </p:blipFill>
        <p:spPr bwMode="auto">
          <a:xfrm>
            <a:off x="8190439" y="860422"/>
            <a:ext cx="3944411" cy="54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" y="65618"/>
            <a:ext cx="1073151" cy="33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5"/>
          <a:stretch/>
        </p:blipFill>
        <p:spPr bwMode="auto">
          <a:xfrm>
            <a:off x="45511" y="860424"/>
            <a:ext cx="4186478" cy="550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74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640" y="2164"/>
            <a:ext cx="4636360" cy="678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F21608-7E95-427B-B74D-2BBA45C084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4358615" cy="66770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C279407-763A-4273-83BF-5C1BB985DA82}"/>
              </a:ext>
            </a:extLst>
          </p:cNvPr>
          <p:cNvSpPr txBox="1"/>
          <p:nvPr/>
        </p:nvSpPr>
        <p:spPr>
          <a:xfrm>
            <a:off x="4371975" y="5507476"/>
            <a:ext cx="343943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ড্রাফট স্ট্রাকচার প্ল্যান রোড নেটওয়ার্ক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279407-763A-4273-83BF-5C1BB985DA82}"/>
              </a:ext>
            </a:extLst>
          </p:cNvPr>
          <p:cNvSpPr txBox="1"/>
          <p:nvPr/>
        </p:nvSpPr>
        <p:spPr>
          <a:xfrm>
            <a:off x="4267200" y="287776"/>
            <a:ext cx="343943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কনসেপচুয়াল </a:t>
            </a:r>
            <a:r>
              <a:rPr lang="en-US" sz="3600" b="1" dirty="0" err="1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রোড</a:t>
            </a:r>
            <a:r>
              <a:rPr lang="en-US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প্ল্যান</a:t>
            </a:r>
            <a:endParaRPr lang="en-US" sz="36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Bent Arrow 5"/>
          <p:cNvSpPr/>
          <p:nvPr/>
        </p:nvSpPr>
        <p:spPr>
          <a:xfrm rot="10800000">
            <a:off x="4361502" y="1427815"/>
            <a:ext cx="1620197" cy="100105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5924550" y="4352925"/>
            <a:ext cx="1657350" cy="1228724"/>
          </a:xfrm>
          <a:prstGeom prst="bentArrow">
            <a:avLst>
              <a:gd name="adj1" fmla="val 25000"/>
              <a:gd name="adj2" fmla="val 25703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279407-763A-4273-83BF-5C1BB985DA82}"/>
              </a:ext>
            </a:extLst>
          </p:cNvPr>
          <p:cNvSpPr txBox="1"/>
          <p:nvPr/>
        </p:nvSpPr>
        <p:spPr>
          <a:xfrm>
            <a:off x="6176035" y="2073770"/>
            <a:ext cx="140586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n-IN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৬০ ফুট</a:t>
            </a:r>
            <a:endParaRPr lang="en-US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200900" y="2258436"/>
            <a:ext cx="2362200" cy="9038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C279407-763A-4273-83BF-5C1BB985DA82}"/>
              </a:ext>
            </a:extLst>
          </p:cNvPr>
          <p:cNvSpPr txBox="1"/>
          <p:nvPr/>
        </p:nvSpPr>
        <p:spPr>
          <a:xfrm>
            <a:off x="6149775" y="3203287"/>
            <a:ext cx="140586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n-IN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১০০ ফুট</a:t>
            </a:r>
            <a:endParaRPr lang="en-US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315200" y="3395662"/>
            <a:ext cx="2705100" cy="1905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C279407-763A-4273-83BF-5C1BB985DA82}"/>
              </a:ext>
            </a:extLst>
          </p:cNvPr>
          <p:cNvSpPr txBox="1"/>
          <p:nvPr/>
        </p:nvSpPr>
        <p:spPr>
          <a:xfrm>
            <a:off x="6149775" y="3853934"/>
            <a:ext cx="140586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n-IN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২৫০ ফুট</a:t>
            </a:r>
            <a:endParaRPr lang="en-US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429500" y="4038600"/>
            <a:ext cx="24765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C279407-763A-4273-83BF-5C1BB985DA82}"/>
              </a:ext>
            </a:extLst>
          </p:cNvPr>
          <p:cNvSpPr txBox="1"/>
          <p:nvPr/>
        </p:nvSpPr>
        <p:spPr>
          <a:xfrm>
            <a:off x="7543799" y="1427439"/>
            <a:ext cx="140586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n-IN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বিদ্যমান ঢাকা – চট্ট্রগ্রাম মহাসড়ক </a:t>
            </a:r>
            <a:endParaRPr lang="en-US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667750" y="2073770"/>
            <a:ext cx="1476375" cy="63659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11231032" y="5825067"/>
            <a:ext cx="295275" cy="349256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417011" y="4096575"/>
            <a:ext cx="297180" cy="38862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873820" y="1928344"/>
            <a:ext cx="356440" cy="33009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3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31717C-0279-4592-A0CA-2CEE3DFDA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107701"/>
            <a:ext cx="10283372" cy="660878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9AFE4A5C-E9C1-412C-8331-B9DD25307405}"/>
              </a:ext>
            </a:extLst>
          </p:cNvPr>
          <p:cNvSpPr txBox="1">
            <a:spLocks/>
          </p:cNvSpPr>
          <p:nvPr/>
        </p:nvSpPr>
        <p:spPr>
          <a:xfrm>
            <a:off x="998648" y="4146940"/>
            <a:ext cx="2327957" cy="8681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১৩৫৩</a:t>
            </a:r>
            <a:r>
              <a:rPr lang="en-US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4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টি পরিবারের তথ্য সংগৃহীত হয়েছে। </a:t>
            </a:r>
            <a:endParaRPr lang="en-US" sz="2400" b="1" dirty="0">
              <a:solidFill>
                <a:srgbClr val="C0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FA4374BD-1025-4B26-A5F2-359B1FCF6FB9}"/>
              </a:ext>
            </a:extLst>
          </p:cNvPr>
          <p:cNvSpPr txBox="1">
            <a:spLocks/>
          </p:cNvSpPr>
          <p:nvPr/>
        </p:nvSpPr>
        <p:spPr>
          <a:xfrm>
            <a:off x="8396514" y="1264582"/>
            <a:ext cx="2699657" cy="9924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rgbClr val="74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ডিজিটাল পদ্ধতিতে তথ্য সংগ্রহ </a:t>
            </a:r>
            <a:endParaRPr lang="en-US" sz="2400" b="1" dirty="0">
              <a:solidFill>
                <a:srgbClr val="74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79B45FB9-5C5E-48B1-B92C-EE9320E5077F}"/>
              </a:ext>
            </a:extLst>
          </p:cNvPr>
          <p:cNvSpPr txBox="1">
            <a:spLocks/>
          </p:cNvSpPr>
          <p:nvPr/>
        </p:nvSpPr>
        <p:spPr>
          <a:xfrm>
            <a:off x="812799" y="811883"/>
            <a:ext cx="2675119" cy="7058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</a:t>
            </a:r>
            <a:r>
              <a:rPr lang="as-IN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en-US" sz="40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্থ</a:t>
            </a:r>
            <a:r>
              <a:rPr lang="en-US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-</a:t>
            </a:r>
            <a:r>
              <a:rPr lang="as-IN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</a:t>
            </a:r>
            <a:r>
              <a:rPr lang="en-US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</a:t>
            </a:r>
            <a:r>
              <a:rPr lang="en-US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া</a:t>
            </a:r>
            <a:r>
              <a:rPr lang="as-IN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</a:t>
            </a:r>
            <a:r>
              <a:rPr lang="en-US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as-IN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</a:t>
            </a:r>
            <a:r>
              <a:rPr lang="en-US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US" sz="4000" b="1" dirty="0" smtClean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  <a:p>
            <a:r>
              <a:rPr lang="as-IN" sz="4000" b="1" dirty="0" smtClean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</a:t>
            </a:r>
            <a:r>
              <a:rPr lang="en-US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</a:t>
            </a:r>
            <a:r>
              <a:rPr lang="as-IN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ি</a:t>
            </a:r>
            <a:r>
              <a:rPr lang="en-US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</a:t>
            </a:r>
            <a:r>
              <a:rPr lang="bn-IN" sz="40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US" sz="4000" b="1" dirty="0">
              <a:solidFill>
                <a:srgbClr val="00B05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94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9932B5-E894-471C-B7F7-AACFCEDD69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/>
          <a:stretch/>
        </p:blipFill>
        <p:spPr>
          <a:xfrm>
            <a:off x="3887836" y="562705"/>
            <a:ext cx="4416329" cy="6229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F9725C-DA13-4E8F-AD3A-FE940287BBA4}"/>
              </a:ext>
            </a:extLst>
          </p:cNvPr>
          <p:cNvSpPr txBox="1"/>
          <p:nvPr/>
        </p:nvSpPr>
        <p:spPr>
          <a:xfrm>
            <a:off x="3154817" y="79177"/>
            <a:ext cx="588236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কনসেপচুয়াল </a:t>
            </a:r>
            <a:r>
              <a:rPr lang="en-US" sz="32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স্ট্রাকচার</a:t>
            </a:r>
            <a:r>
              <a:rPr lang="en-US" sz="32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2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প্ল্যান</a:t>
            </a:r>
            <a:endParaRPr lang="en-US" sz="32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26" y="0"/>
            <a:ext cx="53003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26" y="0"/>
            <a:ext cx="530034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26" y="0"/>
            <a:ext cx="530034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26" y="0"/>
            <a:ext cx="530034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26" y="0"/>
            <a:ext cx="5300347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26" y="0"/>
            <a:ext cx="5300347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26" y="0"/>
            <a:ext cx="5300347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826" y="0"/>
            <a:ext cx="5300347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" y="1795760"/>
            <a:ext cx="3496056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bn-IN" b="1" dirty="0" smtClean="0">
                <a:latin typeface="Nikosh" pitchFamily="2" charset="0"/>
                <a:cs typeface="Nikosh" pitchFamily="2" charset="0"/>
              </a:rPr>
              <a:t>ইকোনোমিক জোন এর সাথে ২৫০ ফুট  প্রশস্থ সংযোগ সড়ক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b="1" dirty="0" smtClean="0">
                <a:latin typeface="Nikosh" pitchFamily="2" charset="0"/>
                <a:cs typeface="Nikosh" pitchFamily="2" charset="0"/>
              </a:rPr>
              <a:t>মেরিন ড্রাইভ প্রশস্থকরন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44" y="2883840"/>
            <a:ext cx="35052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bn-IN" b="1" dirty="0" smtClean="0">
                <a:latin typeface="Nikosh" pitchFamily="2" charset="0"/>
                <a:cs typeface="Nikosh" pitchFamily="2" charset="0"/>
              </a:rPr>
              <a:t>ইকোনোমিক জোন এর জন্য ইকো সেনসিটিভ গ্রীন টাউন এর প্রস্তাবনা</a:t>
            </a:r>
            <a:endParaRPr lang="bn-IN" b="1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44" y="3688080"/>
            <a:ext cx="350519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bn-IN" sz="1600" b="1" dirty="0" smtClean="0">
                <a:latin typeface="Nikosh" pitchFamily="2" charset="0"/>
                <a:cs typeface="Nikosh" pitchFamily="2" charset="0"/>
              </a:rPr>
              <a:t>খাল ও ছড়াসমূহের সংযোগ ও বাফার জোন এর প্রস্তাবনা</a:t>
            </a:r>
            <a:endParaRPr lang="bn-IN" sz="1600" b="1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44" y="4440633"/>
            <a:ext cx="3514343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bn-IN" sz="1600" b="1" dirty="0" smtClean="0">
                <a:latin typeface="Nikosh" pitchFamily="2" charset="0"/>
                <a:cs typeface="Nikosh" pitchFamily="2" charset="0"/>
              </a:rPr>
              <a:t>ভবিষ্যত পানির চাহিদা পূরণের জন্য ৫ টি প্রাকৃতিক রিজার্ভার প্রস্তাবনা</a:t>
            </a:r>
            <a:endParaRPr lang="bn-IN" sz="1600" b="1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335" y="5190783"/>
            <a:ext cx="3502151" cy="33855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bn-IN" sz="1600" b="1" dirty="0" smtClean="0">
                <a:latin typeface="Nikosh" pitchFamily="2" charset="0"/>
                <a:cs typeface="Nikosh" pitchFamily="2" charset="0"/>
              </a:rPr>
              <a:t>বিনোদনের জন্য পার্ক ও হোটেল মোটেল জোন</a:t>
            </a:r>
            <a:endParaRPr lang="bn-IN" sz="1600" b="1" dirty="0">
              <a:latin typeface="Nikosh" pitchFamily="2" charset="0"/>
              <a:cs typeface="Nikosh" pitchFamily="2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124200" y="1981200"/>
            <a:ext cx="2971799" cy="90264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209800" y="2514600"/>
            <a:ext cx="3408680" cy="36924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</p:cNvCxnSpPr>
          <p:nvPr/>
        </p:nvCxnSpPr>
        <p:spPr>
          <a:xfrm>
            <a:off x="3514344" y="3207006"/>
            <a:ext cx="2246376" cy="77346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3"/>
          </p:cNvCxnSpPr>
          <p:nvPr/>
        </p:nvCxnSpPr>
        <p:spPr>
          <a:xfrm>
            <a:off x="3514343" y="3980468"/>
            <a:ext cx="2825497" cy="292387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124200" y="4356743"/>
            <a:ext cx="4668520" cy="37627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3"/>
          </p:cNvCxnSpPr>
          <p:nvPr/>
        </p:nvCxnSpPr>
        <p:spPr>
          <a:xfrm flipV="1">
            <a:off x="3523486" y="3688080"/>
            <a:ext cx="3527554" cy="167198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746171" y="2545286"/>
            <a:ext cx="3334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মীরসরাই উপজেলার </a:t>
            </a:r>
          </a:p>
          <a:p>
            <a:r>
              <a:rPr lang="bn-IN" sz="4000" b="1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স্ট্রাকচার প্ল্যান</a:t>
            </a:r>
            <a:endParaRPr lang="en-US" sz="4000" b="1" dirty="0">
              <a:solidFill>
                <a:srgbClr val="FF000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2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219821"/>
              </p:ext>
            </p:extLst>
          </p:nvPr>
        </p:nvGraphicFramePr>
        <p:xfrm>
          <a:off x="2817892" y="543941"/>
          <a:ext cx="6556217" cy="6303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7755"/>
                <a:gridCol w="1588400"/>
                <a:gridCol w="1500062"/>
              </a:tblGrid>
              <a:tr h="5474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Land Zoning Category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Area (Acre)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Percentage (%) 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/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Agriculture Zone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31332.28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25.44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Commercial Zone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202.03</a:t>
                      </a:r>
                      <a:endParaRPr lang="en-US" sz="2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0.16</a:t>
                      </a:r>
                      <a:endParaRPr lang="en-US" sz="2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/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Circulation Network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1990.18</a:t>
                      </a:r>
                      <a:endParaRPr lang="en-US" sz="2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1.62</a:t>
                      </a:r>
                      <a:endParaRPr lang="en-US" sz="2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/>
                </a:tc>
              </a:tr>
              <a:tr h="30618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Bangabandhu Sheikh Mujib Shilpa  Nagar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13997.82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11.37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Forest Area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24513.04</a:t>
                      </a:r>
                      <a:endParaRPr lang="en-US" sz="2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19.90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/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Housing Area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163.65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0.13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/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River/Khal Catchment Area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5350.89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4.34</a:t>
                      </a:r>
                      <a:endParaRPr lang="en-US" sz="2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/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Mixed Use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32.57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0.03</a:t>
                      </a:r>
                      <a:endParaRPr lang="en-US" sz="2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/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Model Town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4052.28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3.29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Recreation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3237.79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2.63</a:t>
                      </a:r>
                      <a:endParaRPr lang="en-US" sz="2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/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Rural Settlement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18626.70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15.12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Sea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4306.89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3.50</a:t>
                      </a:r>
                      <a:endParaRPr lang="en-US" sz="2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/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Urban Area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3655.06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2.97</a:t>
                      </a:r>
                      <a:endParaRPr lang="en-US" sz="2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/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Water Reservoir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6617.63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5.37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/>
                </a:tc>
              </a:tr>
              <a:tr h="3061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Water Retention Area</a:t>
                      </a:r>
                      <a:endParaRPr lang="en-US" sz="1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5086.75</a:t>
                      </a:r>
                      <a:endParaRPr lang="en-US" sz="2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4.13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/>
                </a:tc>
              </a:tr>
              <a:tr h="219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116441.08</a:t>
                      </a:r>
                      <a:endParaRPr 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100.00</a:t>
                      </a:r>
                      <a:endParaRPr 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688770" y="53436"/>
            <a:ext cx="4814460" cy="478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Structure Plan Land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Zoning Category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a typeface="Calibri"/>
              <a:cs typeface="Vrinda"/>
            </a:endParaRPr>
          </a:p>
        </p:txBody>
      </p:sp>
    </p:spTree>
    <p:extLst>
      <p:ext uri="{BB962C8B-B14F-4D97-AF65-F5344CB8AC3E}">
        <p14:creationId xmlns:p14="http://schemas.microsoft.com/office/powerpoint/2010/main" val="9695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836C1B-5754-40E9-A072-3FE740EFE987}"/>
              </a:ext>
            </a:extLst>
          </p:cNvPr>
          <p:cNvSpPr txBox="1"/>
          <p:nvPr/>
        </p:nvSpPr>
        <p:spPr>
          <a:xfrm>
            <a:off x="3379694" y="2767280"/>
            <a:ext cx="4392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" panose="02000000000000000000" pitchFamily="2" charset="0"/>
                <a:cs typeface="Nikosh" panose="02000000000000000000" pitchFamily="2" charset="0"/>
              </a:rPr>
              <a:t>ধন্যবাদ</a:t>
            </a:r>
          </a:p>
        </p:txBody>
      </p:sp>
    </p:spTree>
    <p:extLst>
      <p:ext uri="{BB962C8B-B14F-4D97-AF65-F5344CB8AC3E}">
        <p14:creationId xmlns:p14="http://schemas.microsoft.com/office/powerpoint/2010/main" val="39388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BF9725C-DA13-4E8F-AD3A-FE940287BBA4}"/>
              </a:ext>
            </a:extLst>
          </p:cNvPr>
          <p:cNvSpPr txBox="1"/>
          <p:nvPr/>
        </p:nvSpPr>
        <p:spPr>
          <a:xfrm>
            <a:off x="1615441" y="2088515"/>
            <a:ext cx="354584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আরবান</a:t>
            </a:r>
            <a:r>
              <a:rPr lang="en-US" sz="32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এরিয়া</a:t>
            </a:r>
            <a:r>
              <a:rPr lang="en-US" sz="32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2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প্ল্যান</a:t>
            </a:r>
            <a:endParaRPr lang="en-US" sz="32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F9725C-DA13-4E8F-AD3A-FE940287BBA4}"/>
              </a:ext>
            </a:extLst>
          </p:cNvPr>
          <p:cNvSpPr txBox="1"/>
          <p:nvPr/>
        </p:nvSpPr>
        <p:spPr>
          <a:xfrm>
            <a:off x="1384799" y="2992769"/>
            <a:ext cx="400712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মীরসরাই</a:t>
            </a:r>
            <a:r>
              <a:rPr lang="en-US" sz="32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পৌরসভা</a:t>
            </a:r>
            <a:endParaRPr lang="en-US" sz="32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6240" y="0"/>
            <a:ext cx="544576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141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BF9725C-DA13-4E8F-AD3A-FE940287BBA4}"/>
              </a:ext>
            </a:extLst>
          </p:cNvPr>
          <p:cNvSpPr txBox="1"/>
          <p:nvPr/>
        </p:nvSpPr>
        <p:spPr>
          <a:xfrm>
            <a:off x="1402079" y="2176767"/>
            <a:ext cx="354584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আরবান</a:t>
            </a:r>
            <a:r>
              <a:rPr lang="en-US" sz="32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এরিয়া</a:t>
            </a:r>
            <a:r>
              <a:rPr lang="en-US" sz="32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2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প্ল্যান</a:t>
            </a:r>
            <a:endParaRPr lang="en-US" sz="32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F9725C-DA13-4E8F-AD3A-FE940287BBA4}"/>
              </a:ext>
            </a:extLst>
          </p:cNvPr>
          <p:cNvSpPr txBox="1"/>
          <p:nvPr/>
        </p:nvSpPr>
        <p:spPr>
          <a:xfrm>
            <a:off x="1069838" y="2956942"/>
            <a:ext cx="421032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বারইয়ারহাট</a:t>
            </a:r>
            <a:r>
              <a:rPr lang="en-US" sz="32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পৌরসভা</a:t>
            </a:r>
            <a:endParaRPr lang="en-US" sz="3200" b="1" dirty="0">
              <a:solidFill>
                <a:srgbClr val="002060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560" y="1"/>
            <a:ext cx="517144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062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67841" y="2413635"/>
            <a:ext cx="3545840" cy="1302263"/>
            <a:chOff x="1767841" y="2413635"/>
            <a:chExt cx="3545840" cy="1302263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9BF9725C-DA13-4E8F-AD3A-FE940287BBA4}"/>
                </a:ext>
              </a:extLst>
            </p:cNvPr>
            <p:cNvSpPr txBox="1"/>
            <p:nvPr/>
          </p:nvSpPr>
          <p:spPr>
            <a:xfrm>
              <a:off x="1767841" y="2413635"/>
              <a:ext cx="3545840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bn-IN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রুরাল</a:t>
              </a:r>
              <a:r>
                <a:rPr lang="en-US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এরিয়া</a:t>
              </a:r>
              <a:r>
                <a:rPr lang="en-US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 </a:t>
              </a:r>
              <a:r>
                <a:rPr lang="bn-IN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প্ল্যান</a:t>
              </a:r>
              <a:endParaRPr lang="en-US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9BF9725C-DA13-4E8F-AD3A-FE940287BBA4}"/>
                </a:ext>
              </a:extLst>
            </p:cNvPr>
            <p:cNvSpPr txBox="1"/>
            <p:nvPr/>
          </p:nvSpPr>
          <p:spPr>
            <a:xfrm>
              <a:off x="1767841" y="3131123"/>
              <a:ext cx="3545840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bn-IN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মীরসরাই ইউনিয়ন</a:t>
              </a:r>
              <a:endParaRPr lang="en-US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"/>
          <a:stretch/>
        </p:blipFill>
        <p:spPr bwMode="auto">
          <a:xfrm>
            <a:off x="7254240" y="0"/>
            <a:ext cx="4937760" cy="6847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592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67841" y="2413635"/>
            <a:ext cx="3545840" cy="1302263"/>
            <a:chOff x="1767841" y="2413635"/>
            <a:chExt cx="3545840" cy="1302263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9BF9725C-DA13-4E8F-AD3A-FE940287BBA4}"/>
                </a:ext>
              </a:extLst>
            </p:cNvPr>
            <p:cNvSpPr txBox="1"/>
            <p:nvPr/>
          </p:nvSpPr>
          <p:spPr>
            <a:xfrm>
              <a:off x="1767841" y="2413635"/>
              <a:ext cx="3545840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bn-IN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রুরাল</a:t>
              </a:r>
              <a:r>
                <a:rPr lang="en-US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এরিয়া</a:t>
              </a:r>
              <a:r>
                <a:rPr lang="en-US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 </a:t>
              </a:r>
              <a:r>
                <a:rPr lang="bn-IN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প্ল্যান</a:t>
              </a:r>
              <a:endParaRPr lang="en-US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BF9725C-DA13-4E8F-AD3A-FE940287BBA4}"/>
                </a:ext>
              </a:extLst>
            </p:cNvPr>
            <p:cNvSpPr txBox="1"/>
            <p:nvPr/>
          </p:nvSpPr>
          <p:spPr>
            <a:xfrm>
              <a:off x="1767841" y="3131123"/>
              <a:ext cx="3545840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bn-IN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ধুম ইউনিয়ন</a:t>
              </a:r>
              <a:endParaRPr lang="en-US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1490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67841" y="2413635"/>
            <a:ext cx="3545840" cy="1302263"/>
            <a:chOff x="1767841" y="2413635"/>
            <a:chExt cx="3545840" cy="1302263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9BF9725C-DA13-4E8F-AD3A-FE940287BBA4}"/>
                </a:ext>
              </a:extLst>
            </p:cNvPr>
            <p:cNvSpPr txBox="1"/>
            <p:nvPr/>
          </p:nvSpPr>
          <p:spPr>
            <a:xfrm>
              <a:off x="1767841" y="2413635"/>
              <a:ext cx="3545840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bn-IN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রুরাল</a:t>
              </a:r>
              <a:r>
                <a:rPr lang="en-US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এরিয়া</a:t>
              </a:r>
              <a:r>
                <a:rPr lang="en-US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 </a:t>
              </a:r>
              <a:r>
                <a:rPr lang="bn-IN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প্ল্যান</a:t>
              </a:r>
              <a:endParaRPr lang="en-US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BF9725C-DA13-4E8F-AD3A-FE940287BBA4}"/>
                </a:ext>
              </a:extLst>
            </p:cNvPr>
            <p:cNvSpPr txBox="1"/>
            <p:nvPr/>
          </p:nvSpPr>
          <p:spPr>
            <a:xfrm>
              <a:off x="1767841" y="3131123"/>
              <a:ext cx="3545840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bn-IN" sz="3200" b="1" dirty="0" smtClean="0">
                  <a:solidFill>
                    <a:srgbClr val="002060"/>
                  </a:solidFill>
                  <a:latin typeface="Nikosh" pitchFamily="2" charset="0"/>
                  <a:cs typeface="Nikosh" pitchFamily="2" charset="0"/>
                </a:rPr>
                <a:t>করেরহাট ইউনিয়ন</a:t>
              </a:r>
              <a:endParaRPr lang="en-US" sz="32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52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6E39783-1907-4C1A-BC7B-4F6572CAD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66" y="393700"/>
            <a:ext cx="10051467" cy="6070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754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99" y="63301"/>
            <a:ext cx="4753819" cy="673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10E2AB-DC07-47C0-B2F9-F12DC76E548D}"/>
              </a:ext>
            </a:extLst>
          </p:cNvPr>
          <p:cNvSpPr txBox="1"/>
          <p:nvPr/>
        </p:nvSpPr>
        <p:spPr>
          <a:xfrm>
            <a:off x="923926" y="241754"/>
            <a:ext cx="4905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মীরসরাই উপজেলার </a:t>
            </a:r>
            <a:r>
              <a:rPr lang="bn-IN" sz="36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প্রয়োজন ও চাহিদা ভিত্তিক এলাকা ম্যাপ</a:t>
            </a:r>
            <a:endParaRPr lang="bn-IN" sz="4800" b="1" dirty="0">
              <a:solidFill>
                <a:srgbClr val="00206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B10E2AB-DC07-47C0-B2F9-F12DC76E548D}"/>
              </a:ext>
            </a:extLst>
          </p:cNvPr>
          <p:cNvSpPr txBox="1"/>
          <p:nvPr/>
        </p:nvSpPr>
        <p:spPr>
          <a:xfrm>
            <a:off x="571501" y="2279406"/>
            <a:ext cx="4905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আর্থ-সামাজিক জরিপ থেকে প্রাপ্ত তথ্যের ভিত্তিতে মীরসরাই উপজেলার জনগণের মৌলিক প্রয়োজন ও চাহিদার উপর ভিত্তি </a:t>
            </a:r>
            <a:r>
              <a:rPr lang="bn-IN" sz="2400" b="1" dirty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করে প্রয়োজন ও চাহিদা ভিত্তিক এলাকা </a:t>
            </a:r>
            <a:r>
              <a:rPr lang="bn-IN" sz="2400" b="1" dirty="0" smtClean="0">
                <a:solidFill>
                  <a:srgbClr val="002060"/>
                </a:solidFill>
                <a:latin typeface="Nikosh" pitchFamily="2" charset="0"/>
                <a:cs typeface="Nikosh" pitchFamily="2" charset="0"/>
              </a:rPr>
              <a:t>ম্যাপ প্রস্তুত করা হয়েছে। </a:t>
            </a:r>
            <a:endParaRPr lang="bn-IN" sz="3600" b="1" dirty="0">
              <a:solidFill>
                <a:srgbClr val="00206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2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8ABE1D-5797-4D3B-94BA-8DEEC05D9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093" y="68757"/>
            <a:ext cx="5385231" cy="6731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65C45A9-C8F3-43CA-83A3-9BA59CEF93CA}"/>
              </a:ext>
            </a:extLst>
          </p:cNvPr>
          <p:cNvSpPr/>
          <p:nvPr/>
        </p:nvSpPr>
        <p:spPr>
          <a:xfrm>
            <a:off x="666975" y="1220046"/>
            <a:ext cx="370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600" b="1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উপজেলার বর্তমান রোড নেটওয়ার্ক </a:t>
            </a:r>
            <a:endParaRPr lang="en-US" sz="36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6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401B5EB-25B7-4764-BDE5-8B77D359C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508585"/>
              </p:ext>
            </p:extLst>
          </p:nvPr>
        </p:nvGraphicFramePr>
        <p:xfrm>
          <a:off x="581938" y="822894"/>
          <a:ext cx="4924439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5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969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69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ভূমির  ধরণ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আয়তন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(</a:t>
                      </a:r>
                      <a:r>
                        <a:rPr lang="en-US" sz="2200" b="1" baseline="0" dirty="0" err="1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বর্গ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কি.মি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.)</a:t>
                      </a:r>
                      <a:endParaRPr lang="en-US" sz="2200" b="1" dirty="0">
                        <a:solidFill>
                          <a:srgbClr val="C00000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C00000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শতকরা (%)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45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পাহাড়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১৩০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২৫.৫০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45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সমতল</a:t>
                      </a:r>
                      <a:r>
                        <a:rPr lang="en-US" sz="2200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ভূমি</a:t>
                      </a:r>
                      <a:endParaRPr lang="en-US" sz="2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৩২২.৭২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৬৩.৩০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455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সমুদ্র</a:t>
                      </a:r>
                      <a:endParaRPr lang="en-US" sz="2200" dirty="0"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৫৭.০৮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১১.২০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455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মোট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৫০৯.৮০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১০০.০০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09655459-90EC-492F-800A-D8451E96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136BD607-7A0F-449A-8477-66CC94FCDEF5}" type="slidenum">
              <a:rPr lang="en-US" sz="1600" smtClean="0">
                <a:latin typeface="NikoshBAN" pitchFamily="2" charset="0"/>
                <a:cs typeface="NikoshBAN" pitchFamily="2" charset="0"/>
              </a:rPr>
              <a:pPr/>
              <a:t>8</a:t>
            </a:fld>
            <a:endParaRPr lang="en-US" sz="1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54C6DE-FBA7-48D5-B367-69D1F984B7FE}"/>
              </a:ext>
            </a:extLst>
          </p:cNvPr>
          <p:cNvSpPr txBox="1"/>
          <p:nvPr/>
        </p:nvSpPr>
        <p:spPr>
          <a:xfrm>
            <a:off x="508259" y="103185"/>
            <a:ext cx="5341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r>
              <a:rPr lang="en-US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এলাকার</a:t>
            </a:r>
            <a:r>
              <a:rPr lang="en-US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বর্তমান</a:t>
            </a:r>
            <a:r>
              <a:rPr lang="en-US" sz="40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চ্যালেঞ্জ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27F14F5-4FBC-4B18-99CD-437FDDBB32C7}"/>
              </a:ext>
            </a:extLst>
          </p:cNvPr>
          <p:cNvSpPr txBox="1"/>
          <p:nvPr/>
        </p:nvSpPr>
        <p:spPr>
          <a:xfrm>
            <a:off x="508259" y="305512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Nikosh" panose="02000000000000000000" pitchFamily="2" charset="0"/>
                <a:cs typeface="Nikosh" panose="02000000000000000000" pitchFamily="2" charset="0"/>
              </a:rPr>
              <a:t>সূত্র</a:t>
            </a:r>
            <a:r>
              <a:rPr lang="en-US" dirty="0">
                <a:latin typeface="Nikosh" panose="02000000000000000000" pitchFamily="2" charset="0"/>
                <a:cs typeface="Nikosh" panose="02000000000000000000" pitchFamily="2" charset="0"/>
              </a:rPr>
              <a:t> : </a:t>
            </a:r>
            <a:r>
              <a:rPr lang="en-US" dirty="0" err="1">
                <a:latin typeface="Nikosh" panose="02000000000000000000" pitchFamily="2" charset="0"/>
                <a:cs typeface="Nikosh" panose="02000000000000000000" pitchFamily="2" charset="0"/>
              </a:rPr>
              <a:t>জিআইএস</a:t>
            </a:r>
            <a:r>
              <a:rPr lang="en-US" dirty="0">
                <a:latin typeface="Nikosh" panose="02000000000000000000" pitchFamily="2" charset="0"/>
                <a:cs typeface="Nikosh" panose="02000000000000000000" pitchFamily="2" charset="0"/>
              </a:rPr>
              <a:t>  </a:t>
            </a:r>
            <a:r>
              <a:rPr lang="en-US" dirty="0" err="1">
                <a:latin typeface="Nikosh" panose="02000000000000000000" pitchFamily="2" charset="0"/>
                <a:cs typeface="Nikosh" panose="02000000000000000000" pitchFamily="2" charset="0"/>
              </a:rPr>
              <a:t>ডাটাবেজ</a:t>
            </a:r>
            <a:r>
              <a:rPr lang="en-US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0CD65D63-24C3-4AC6-B32D-4CE1879D0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272920"/>
              </p:ext>
            </p:extLst>
          </p:nvPr>
        </p:nvGraphicFramePr>
        <p:xfrm>
          <a:off x="547212" y="4274383"/>
          <a:ext cx="492444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2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622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9744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জমির বিবরণ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পরিমাণ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9764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এক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ফসলী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 জমি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200" kern="1200" dirty="0" smtClean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১০.৭৭</a:t>
                      </a:r>
                      <a:endParaRPr lang="en-US" sz="2200" kern="1200" dirty="0">
                        <a:solidFill>
                          <a:schemeClr val="tx1"/>
                        </a:solidFill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9764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দু্</a:t>
                      </a:r>
                      <a:r>
                        <a:rPr lang="de-DE" sz="2000" kern="1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ই ফসলী জমি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200" dirty="0" smtClean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৫৬.৭৩</a:t>
                      </a:r>
                      <a:endParaRPr lang="en-US" sz="2200" dirty="0">
                        <a:solidFill>
                          <a:schemeClr val="tx1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9764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তিন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ফসলী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 জমি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200" kern="1200" dirty="0" smtClean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৩২.৫০</a:t>
                      </a:r>
                      <a:r>
                        <a:rPr lang="bn-IN" sz="2200" baseline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 </a:t>
                      </a:r>
                      <a:endParaRPr lang="en-US" sz="2200" dirty="0">
                        <a:solidFill>
                          <a:schemeClr val="tx1"/>
                        </a:solidFill>
                        <a:latin typeface="Nikosh" panose="02000000000000000000" pitchFamily="2" charset="0"/>
                        <a:cs typeface="Nikosh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9764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মোট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১০০.০০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31CEA44-7FA4-4A85-A257-0FEAE33C3F76}"/>
              </a:ext>
            </a:extLst>
          </p:cNvPr>
          <p:cNvSpPr/>
          <p:nvPr/>
        </p:nvSpPr>
        <p:spPr>
          <a:xfrm>
            <a:off x="508259" y="3444532"/>
            <a:ext cx="1265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জমির</a:t>
            </a:r>
            <a:r>
              <a:rPr lang="en-US" sz="24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ধরণ</a:t>
            </a:r>
            <a:r>
              <a:rPr lang="en-US" sz="2400" b="1" dirty="0">
                <a:solidFill>
                  <a:srgbClr val="00B05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029817F-55D8-4811-892A-EADF952CC499}"/>
              </a:ext>
            </a:extLst>
          </p:cNvPr>
          <p:cNvSpPr/>
          <p:nvPr/>
        </p:nvSpPr>
        <p:spPr>
          <a:xfrm>
            <a:off x="508259" y="3894177"/>
            <a:ext cx="3615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Nikosh" panose="02000000000000000000" pitchFamily="2" charset="0"/>
                <a:cs typeface="Nikosh" panose="02000000000000000000" pitchFamily="2" charset="0"/>
              </a:rPr>
              <a:t>চাষযোগ্য</a:t>
            </a:r>
            <a:r>
              <a:rPr lang="en-US" sz="20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000" dirty="0" err="1">
                <a:latin typeface="Nikosh" panose="02000000000000000000" pitchFamily="2" charset="0"/>
                <a:cs typeface="Nikosh" panose="02000000000000000000" pitchFamily="2" charset="0"/>
              </a:rPr>
              <a:t>জমির</a:t>
            </a:r>
            <a:r>
              <a:rPr lang="en-US" sz="20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000" dirty="0" err="1">
                <a:latin typeface="Nikosh" panose="02000000000000000000" pitchFamily="2" charset="0"/>
                <a:cs typeface="Nikosh" panose="02000000000000000000" pitchFamily="2" charset="0"/>
              </a:rPr>
              <a:t>পরিমাণ</a:t>
            </a:r>
            <a:r>
              <a:rPr lang="en-US" sz="20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৪৬১২১.৬২ </a:t>
            </a:r>
            <a:r>
              <a:rPr lang="en-US" sz="20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একর</a:t>
            </a:r>
            <a:r>
              <a:rPr lang="en-US" sz="2000" dirty="0" smtClean="0">
                <a:latin typeface="Nikosh" panose="02000000000000000000" pitchFamily="2" charset="0"/>
                <a:cs typeface="Nikosh" panose="02000000000000000000" pitchFamily="2" charset="0"/>
              </a:rPr>
              <a:t>  </a:t>
            </a:r>
            <a:endParaRPr lang="en-US" sz="20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455E884-C19A-4ACB-B5E2-D99C712D670C}"/>
              </a:ext>
            </a:extLst>
          </p:cNvPr>
          <p:cNvSpPr txBox="1"/>
          <p:nvPr/>
        </p:nvSpPr>
        <p:spPr>
          <a:xfrm>
            <a:off x="508259" y="638329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Nikosh" panose="02000000000000000000" pitchFamily="2" charset="0"/>
                <a:cs typeface="Nikosh" panose="02000000000000000000" pitchFamily="2" charset="0"/>
              </a:rPr>
              <a:t>সূত্র</a:t>
            </a:r>
            <a:r>
              <a:rPr lang="en-US" dirty="0">
                <a:latin typeface="Nikosh" panose="02000000000000000000" pitchFamily="2" charset="0"/>
                <a:cs typeface="Nikosh" panose="02000000000000000000" pitchFamily="2" charset="0"/>
              </a:rPr>
              <a:t> : </a:t>
            </a:r>
            <a:r>
              <a:rPr lang="en-US" dirty="0" err="1">
                <a:latin typeface="Nikosh" panose="02000000000000000000" pitchFamily="2" charset="0"/>
                <a:cs typeface="Nikosh" panose="02000000000000000000" pitchFamily="2" charset="0"/>
              </a:rPr>
              <a:t>জিআইএস</a:t>
            </a:r>
            <a:r>
              <a:rPr lang="en-US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ডাটাবেজ</a:t>
            </a:r>
            <a:r>
              <a:rPr lang="en-US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US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11" name="Picture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519" y="0"/>
            <a:ext cx="4793772" cy="675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7294880" y="1866457"/>
            <a:ext cx="3644177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49634" y="1688465"/>
            <a:ext cx="1445246" cy="377026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পাহাড়</a:t>
            </a:r>
            <a:endParaRPr lang="en-US" sz="20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119461" y="3376311"/>
            <a:ext cx="2547805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49634" y="3198319"/>
            <a:ext cx="1242046" cy="346249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dirty="0" err="1">
                <a:latin typeface="Nikosh" panose="02000000000000000000" pitchFamily="2" charset="0"/>
                <a:cs typeface="Nikosh" panose="02000000000000000000" pitchFamily="2" charset="0"/>
              </a:rPr>
              <a:t>সমতল</a:t>
            </a:r>
            <a:r>
              <a:rPr lang="en-US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dirty="0" err="1">
                <a:latin typeface="Nikosh" panose="02000000000000000000" pitchFamily="2" charset="0"/>
                <a:cs typeface="Nikosh" panose="02000000000000000000" pitchFamily="2" charset="0"/>
              </a:rPr>
              <a:t>ভূমি</a:t>
            </a:r>
            <a:endParaRPr lang="en-US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204628" y="5051366"/>
            <a:ext cx="2377472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34431" y="4873374"/>
            <a:ext cx="1275060" cy="346249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dirty="0" err="1">
                <a:latin typeface="Nikosh" panose="02000000000000000000" pitchFamily="2" charset="0"/>
                <a:cs typeface="Nikosh" panose="02000000000000000000" pitchFamily="2" charset="0"/>
              </a:rPr>
              <a:t>সমুদ্র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7D0BCFA1-5DD2-4D12-AD9F-9C3530BA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3381" y="6385848"/>
            <a:ext cx="2133600" cy="365125"/>
          </a:xfrm>
        </p:spPr>
        <p:txBody>
          <a:bodyPr/>
          <a:lstStyle/>
          <a:p>
            <a:fld id="{136BD607-7A0F-449A-8477-66CC94FCDEF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3" descr="Image result for seismic zone of banglade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790" y="842076"/>
            <a:ext cx="4093210" cy="520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/>
            </a:extLst>
          </p:cNvPr>
          <p:cNvSpPr txBox="1"/>
          <p:nvPr/>
        </p:nvSpPr>
        <p:spPr>
          <a:xfrm>
            <a:off x="5132707" y="5928103"/>
            <a:ext cx="293433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bn-IN" sz="3200" b="1" dirty="0">
                <a:solidFill>
                  <a:srgbClr val="002060"/>
                </a:solidFill>
                <a:latin typeface="Nikosh" panose="02000000000000000000" pitchFamily="2" charset="0"/>
                <a:ea typeface="MS PGothic" panose="020B0600070205080204" pitchFamily="34" charset="-128"/>
                <a:cs typeface="Nikosh" panose="02000000000000000000" pitchFamily="2" charset="0"/>
              </a:rPr>
              <a:t>ভূমিকম্প প্রবন অঞ্চল</a:t>
            </a:r>
            <a:endParaRPr lang="en-US" sz="3200" b="1" dirty="0">
              <a:solidFill>
                <a:srgbClr val="002060"/>
              </a:solidFill>
              <a:latin typeface="Nikosh" panose="02000000000000000000" pitchFamily="2" charset="0"/>
              <a:ea typeface="MS PGothic" panose="020B0600070205080204" pitchFamily="34" charset="-128"/>
              <a:cs typeface="Nikosh" panose="02000000000000000000" pitchFamily="2" charset="0"/>
            </a:endParaRPr>
          </a:p>
        </p:txBody>
      </p:sp>
      <p:sp>
        <p:nvSpPr>
          <p:cNvPr id="11" name="Bent Arrow 10"/>
          <p:cNvSpPr/>
          <p:nvPr/>
        </p:nvSpPr>
        <p:spPr>
          <a:xfrm>
            <a:off x="5961460" y="4246880"/>
            <a:ext cx="2063990" cy="168122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854C6DE-FBA7-48D5-B367-69D1F984B7FE}"/>
              </a:ext>
            </a:extLst>
          </p:cNvPr>
          <p:cNvSpPr txBox="1"/>
          <p:nvPr/>
        </p:nvSpPr>
        <p:spPr>
          <a:xfrm>
            <a:off x="508259" y="90105"/>
            <a:ext cx="5341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এলাকার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বর্তমান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চ্যালেঞ্জ </a:t>
            </a:r>
          </a:p>
        </p:txBody>
      </p:sp>
    </p:spTree>
    <p:extLst>
      <p:ext uri="{BB962C8B-B14F-4D97-AF65-F5344CB8AC3E}">
        <p14:creationId xmlns:p14="http://schemas.microsoft.com/office/powerpoint/2010/main" val="24970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3857</TotalTime>
  <Words>1349</Words>
  <Application>Microsoft Office PowerPoint</Application>
  <PresentationFormat>Custom</PresentationFormat>
  <Paragraphs>410</Paragraphs>
  <Slides>48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বর্তমান অবকাঠামোর ধরণ</vt:lpstr>
      <vt:lpstr>PowerPoint Presentation</vt:lpstr>
      <vt:lpstr>PowerPoint Presentation</vt:lpstr>
      <vt:lpstr>PowerPoint Presentation</vt:lpstr>
      <vt:lpstr>বর্তমান ভূমি ব্যবহার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Ceaser</dc:creator>
  <cp:lastModifiedBy>ismail - [2010]</cp:lastModifiedBy>
  <cp:revision>216</cp:revision>
  <dcterms:created xsi:type="dcterms:W3CDTF">2019-07-30T14:26:38Z</dcterms:created>
  <dcterms:modified xsi:type="dcterms:W3CDTF">2020-08-18T10:09:07Z</dcterms:modified>
</cp:coreProperties>
</file>